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70" r:id="rId6"/>
    <p:sldId id="271" r:id="rId7"/>
    <p:sldId id="278" r:id="rId8"/>
    <p:sldId id="272" r:id="rId9"/>
    <p:sldId id="280" r:id="rId10"/>
    <p:sldId id="281" r:id="rId11"/>
    <p:sldId id="282" r:id="rId12"/>
    <p:sldId id="283" r:id="rId13"/>
    <p:sldId id="287" r:id="rId14"/>
    <p:sldId id="285" r:id="rId15"/>
    <p:sldId id="293" r:id="rId16"/>
    <p:sldId id="294" r:id="rId17"/>
    <p:sldId id="295" r:id="rId18"/>
    <p:sldId id="296" r:id="rId19"/>
    <p:sldId id="297" r:id="rId20"/>
    <p:sldId id="298" r:id="rId21"/>
    <p:sldId id="302" r:id="rId22"/>
    <p:sldId id="299" r:id="rId23"/>
    <p:sldId id="300" r:id="rId24"/>
    <p:sldId id="303" r:id="rId25"/>
    <p:sldId id="301" r:id="rId2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EDEDED"/>
    <a:srgbClr val="C39400"/>
    <a:srgbClr val="D8D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28D96-BD33-44BD-BF72-1DCB3F3AD18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7066F-ECED-431D-8EE6-B57EC55DC95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3186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282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386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8867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069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6987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2891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619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731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802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5161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8319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3596D-86CE-43E6-B261-12D5ADEAD9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897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konyvtarinformatika/%C3%B3rav%C3%A1zlatok?authuser=0" TargetMode="External"/><Relationship Id="rId2" Type="http://schemas.openxmlformats.org/officeDocument/2006/relationships/hyperlink" Target="https://btk.ppke.hu/konyvta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mikk.bme.hu/" TargetMode="External"/><Relationship Id="rId3" Type="http://schemas.openxmlformats.org/officeDocument/2006/relationships/hyperlink" Target="https://catalogus.btk.ppke.hu/" TargetMode="External"/><Relationship Id="rId7" Type="http://schemas.openxmlformats.org/officeDocument/2006/relationships/hyperlink" Target="https://sapientia.hu/konyvtar/hirek" TargetMode="External"/><Relationship Id="rId2" Type="http://schemas.openxmlformats.org/officeDocument/2006/relationships/hyperlink" Target="https://btk.ppke.hu/kolcsonzes-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onyvtar.elte.hu/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qulto.eu/hu/ecard/" TargetMode="External"/><Relationship Id="rId10" Type="http://schemas.openxmlformats.org/officeDocument/2006/relationships/hyperlink" Target="https://mkogy.jogtar.hu/jogszabaly?docid=A2400030.TV" TargetMode="External"/><Relationship Id="rId4" Type="http://schemas.openxmlformats.org/officeDocument/2006/relationships/hyperlink" Target="https://btk.ppke.hu/storage/tinymce/uploads/Konyvtar/Belepesi_nyilatkozat.docx?u=1bpy9E" TargetMode="External"/><Relationship Id="rId9" Type="http://schemas.openxmlformats.org/officeDocument/2006/relationships/hyperlink" Target="https://szfe.hu/konyvtar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sszertacio.ppke.hu/" TargetMode="External"/><Relationship Id="rId2" Type="http://schemas.openxmlformats.org/officeDocument/2006/relationships/hyperlink" Target="https://real-phd.mtak.hu/view/institution/P=E1zm=E1ny_P=E9ter_Katolikus_Egyetem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iplomamunka.ppke.hu/" TargetMode="External"/><Relationship Id="rId4" Type="http://schemas.openxmlformats.org/officeDocument/2006/relationships/hyperlink" Target="https://neptun.ppke.h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ter.ppke.hu/" TargetMode="External"/><Relationship Id="rId2" Type="http://schemas.openxmlformats.org/officeDocument/2006/relationships/hyperlink" Target="https://catalogus.btk.ppke.h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ki.oszk.hu/dokumentumtar/konyvtari-raktarozasi-tablazatok" TargetMode="External"/><Relationship Id="rId3" Type="http://schemas.openxmlformats.org/officeDocument/2006/relationships/hyperlink" Target="https://catalogus.btk.ppke.hu/hu/record/-/record/PPKE_BTK581836" TargetMode="External"/><Relationship Id="rId7" Type="http://schemas.openxmlformats.org/officeDocument/2006/relationships/hyperlink" Target="https://catalogus.btk.ppke.hu/hu/record/-/record/PPKE_BTK609930" TargetMode="External"/><Relationship Id="rId2" Type="http://schemas.openxmlformats.org/officeDocument/2006/relationships/hyperlink" Target="https://catalogus.btk.ppke.h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talogus.btk.ppke.hu/hu/record/-/record/PPKE_BTK382313" TargetMode="External"/><Relationship Id="rId5" Type="http://schemas.openxmlformats.org/officeDocument/2006/relationships/hyperlink" Target="https://catalogus.btk.ppke.hu/hu/record/-/record/PPKE_BTK616203" TargetMode="External"/><Relationship Id="rId4" Type="http://schemas.openxmlformats.org/officeDocument/2006/relationships/hyperlink" Target="https://catalogus.btk.ppke.hu/hu/record/-/record/PPKE_BTK231065" TargetMode="Externa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Repozit%C3%B3riu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disszertacio.ppke.hu/id/eprint/667/" TargetMode="External"/><Relationship Id="rId13" Type="http://schemas.openxmlformats.org/officeDocument/2006/relationships/hyperlink" Target="https://openscience.hu/hunor/" TargetMode="External"/><Relationship Id="rId3" Type="http://schemas.openxmlformats.org/officeDocument/2006/relationships/hyperlink" Target="https://hu.wikipedia.org/wiki/Repozit%C3%B3rium" TargetMode="External"/><Relationship Id="rId7" Type="http://schemas.openxmlformats.org/officeDocument/2006/relationships/hyperlink" Target="https://tananyag.ppke.hu/id/eprint/149/" TargetMode="External"/><Relationship Id="rId12" Type="http://schemas.openxmlformats.org/officeDocument/2006/relationships/hyperlink" Target="https://tudokk.mtak.h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likacio.ppke.hu/id/eprint/3748/" TargetMode="External"/><Relationship Id="rId11" Type="http://schemas.openxmlformats.org/officeDocument/2006/relationships/hyperlink" Target="https://pazmanyfind.ppke.hu/" TargetMode="External"/><Relationship Id="rId5" Type="http://schemas.openxmlformats.org/officeDocument/2006/relationships/hyperlink" Target="https://diplomamunka.ppke.hu/" TargetMode="External"/><Relationship Id="rId10" Type="http://schemas.openxmlformats.org/officeDocument/2006/relationships/hyperlink" Target="https://pazmanytar.ppke.hu/collections/show/23" TargetMode="External"/><Relationship Id="rId4" Type="http://schemas.openxmlformats.org/officeDocument/2006/relationships/hyperlink" Target="https://peter.ppke.hu/" TargetMode="External"/><Relationship Id="rId9" Type="http://schemas.openxmlformats.org/officeDocument/2006/relationships/hyperlink" Target="https://pazmanytar.ppke.hu/" TargetMode="External"/><Relationship Id="rId1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ojs.ppke.hu/" TargetMode="External"/><Relationship Id="rId7" Type="http://schemas.openxmlformats.org/officeDocument/2006/relationships/hyperlink" Target="https://mtmt.h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al.mtak.hu/" TargetMode="External"/><Relationship Id="rId5" Type="http://schemas.openxmlformats.org/officeDocument/2006/relationships/hyperlink" Target="https://epa.oszk.hu/" TargetMode="External"/><Relationship Id="rId4" Type="http://schemas.openxmlformats.org/officeDocument/2006/relationships/hyperlink" Target="https://matarka.h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mp.ppke.hu/bt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btk.ppke.hu/kutatas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ppke.hu/adatbazisok" TargetMode="External"/><Relationship Id="rId7" Type="http://schemas.openxmlformats.org/officeDocument/2006/relationships/hyperlink" Target="https://www.britannica.com/technology/deep-web" TargetMode="External"/><Relationship Id="rId2" Type="http://schemas.openxmlformats.org/officeDocument/2006/relationships/hyperlink" Target="https://btk.ppke.hu/adatbazisok-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talog.loc.gov/" TargetMode="External"/><Relationship Id="rId5" Type="http://schemas.openxmlformats.org/officeDocument/2006/relationships/hyperlink" Target="https://journals.bme.hu/tmt/article/view/33258" TargetMode="External"/><Relationship Id="rId4" Type="http://schemas.openxmlformats.org/officeDocument/2006/relationships/hyperlink" Target="https://hu.wikipedia.org/wiki/L%C3%A1thatatlan_web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aiyon.com/" TargetMode="External"/><Relationship Id="rId7" Type="http://schemas.openxmlformats.org/officeDocument/2006/relationships/image" Target="../media/image11.png"/><Relationship Id="rId2" Type="http://schemas.openxmlformats.org/officeDocument/2006/relationships/hyperlink" Target="https://ppke.hu/adatbaziso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openscience.hu/mi-az-open-access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access.hu/" TargetMode="External"/><Relationship Id="rId3" Type="http://schemas.openxmlformats.org/officeDocument/2006/relationships/hyperlink" Target="https://akjournals.com/" TargetMode="External"/><Relationship Id="rId7" Type="http://schemas.openxmlformats.org/officeDocument/2006/relationships/hyperlink" Target="https://www.arcanum.com/hu/online-kiadvanyok/" TargetMode="External"/><Relationship Id="rId12" Type="http://schemas.openxmlformats.org/officeDocument/2006/relationships/image" Target="../media/image15.png"/><Relationship Id="rId2" Type="http://schemas.openxmlformats.org/officeDocument/2006/relationships/hyperlink" Target="https://ppke.hu/adatbazisok#:~:text=WoS-,HAZAI,-Foly%C3%B3irat%2C%20k%C3%B6nyv%2C%20sz%C3%B3t%C3%A1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zaktars.hu/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adt.arcanum.com/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s://mersz.hu/" TargetMode="External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earch.ebscohost.com/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ppke.hu/adatbaziso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www.ceeol.com/" TargetMode="External"/><Relationship Id="rId4" Type="http://schemas.openxmlformats.org/officeDocument/2006/relationships/hyperlink" Target="https://www.ebsco.com/products/research-databases/academic-search-complete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www.jstor.org/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s://ppke.hu/adatbaziso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s://link.springer.com/" TargetMode="External"/><Relationship Id="rId4" Type="http://schemas.openxmlformats.org/officeDocument/2006/relationships/hyperlink" Target="https://journals.sagepub.com/action/showPublications?category=social-sciences-and-humanitie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ppke.hu/" TargetMode="External"/><Relationship Id="rId7" Type="http://schemas.openxmlformats.org/officeDocument/2006/relationships/image" Target="../media/image22.png"/><Relationship Id="rId2" Type="http://schemas.openxmlformats.org/officeDocument/2006/relationships/hyperlink" Target="https://ppke.hu/adatbazisok#:~:text=egyszer%C5%B1bb%20let%C3%B6lt%C3%A9st%20enged%C3%A9lyez.-,Adatb%C3%A1zisok%20el%C3%A9r%C3%A9se,-%2D%20%C3%A1ltal%C3%A1nos%20%C3%BAtmutat%C3%B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s://ppke.hu/adatbazisok#:~:text=Felhaszn%C3%A1l%C3%B3i%20profil%20regisztr%C3%A1l%C3%A1s%C3%A1val" TargetMode="External"/><Relationship Id="rId4" Type="http://schemas.openxmlformats.org/officeDocument/2006/relationships/hyperlink" Target="https://sites.google.com/view/konyvtarinformatika/eduidshibboleth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pass.mtak.hu/" TargetMode="External"/><Relationship Id="rId2" Type="http://schemas.openxmlformats.org/officeDocument/2006/relationships/hyperlink" Target="https://eisz.mtak.h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videotorium.hu/" TargetMode="External"/><Relationship Id="rId3" Type="http://schemas.openxmlformats.org/officeDocument/2006/relationships/hyperlink" Target="https://mokka.hu/" TargetMode="External"/><Relationship Id="rId7" Type="http://schemas.openxmlformats.org/officeDocument/2006/relationships/hyperlink" Target="https://www.youtube.com/" TargetMode="External"/><Relationship Id="rId2" Type="http://schemas.openxmlformats.org/officeDocument/2006/relationships/hyperlink" Target="https://btk.ppke.hu/konyv-es-folyoiratbeszerzes-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holar.google.com/" TargetMode="External"/><Relationship Id="rId5" Type="http://schemas.openxmlformats.org/officeDocument/2006/relationships/hyperlink" Target="https://kvk.bibliothek.kit.edu/" TargetMode="External"/><Relationship Id="rId4" Type="http://schemas.openxmlformats.org/officeDocument/2006/relationships/hyperlink" Target="https://mtmt.hu/" TargetMode="External"/><Relationship Id="rId9" Type="http://schemas.openxmlformats.org/officeDocument/2006/relationships/hyperlink" Target="https://www.ted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arka.hu/" TargetMode="External"/><Relationship Id="rId2" Type="http://schemas.openxmlformats.org/officeDocument/2006/relationships/hyperlink" Target="https://btk.ppke.hu/konyv-es-folyoiratbeszerzes-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pa.oszk.hu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atalogus.btk.ppke.hu/hu/record/-/record/PPKE_BTK424206" TargetMode="External"/><Relationship Id="rId2" Type="http://schemas.openxmlformats.org/officeDocument/2006/relationships/hyperlink" Target="https://catalogus.btk.ppke.hu/hu/record/-/record/PPKE_BTK31160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talogus.btk.ppke.hu/hu/record/-/record/PPKE_BTK614724" TargetMode="External"/><Relationship Id="rId4" Type="http://schemas.openxmlformats.org/officeDocument/2006/relationships/hyperlink" Target="https://catalogus.btk.ppke.hu/hu/record/-/record/PPKE_BTK16008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pac.elte.hu/" TargetMode="External"/><Relationship Id="rId2" Type="http://schemas.openxmlformats.org/officeDocument/2006/relationships/hyperlink" Target="https://fszekonline.fszek.h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k.szte.hu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ppke.hu/tantargyak/mozgokepkultura-es-mediaismeret-szakmodszertan-6-osszefuggo-egyeni-iskolai-gyakorlat-kisero-szeminarium-bontp31602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konyvtarinformatika" TargetMode="External"/><Relationship Id="rId2" Type="http://schemas.openxmlformats.org/officeDocument/2006/relationships/hyperlink" Target="https://tinyurl.com/PPKE-BTK-konyvtar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0" y="5791199"/>
            <a:ext cx="12192000" cy="1066801"/>
          </a:xfrm>
          <a:prstGeom prst="rect">
            <a:avLst/>
          </a:prstGeom>
          <a:solidFill>
            <a:srgbClr val="C3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303" y="953912"/>
            <a:ext cx="4079394" cy="357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838200" y="1029701"/>
            <a:ext cx="10515600" cy="236781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7200" b="1" baseline="30000" dirty="0" smtClean="0">
                <a:latin typeface="PT Sans" panose="020B0503020203020204" pitchFamily="34" charset="-18"/>
              </a:rPr>
              <a:t>A BTK Könyvtár bemutatása, szolgáltatásai</a:t>
            </a:r>
            <a:r>
              <a:rPr lang="hu-HU" sz="5400" b="1" baseline="30000" dirty="0" smtClean="0">
                <a:latin typeface="PT Sans" panose="020B0503020203020204" pitchFamily="34" charset="-18"/>
              </a:rPr>
              <a:t/>
            </a:r>
            <a:br>
              <a:rPr lang="hu-HU" sz="5400" b="1" baseline="30000" dirty="0" smtClean="0">
                <a:latin typeface="PT Sans" panose="020B0503020203020204" pitchFamily="34" charset="-18"/>
              </a:rPr>
            </a:br>
            <a:r>
              <a:rPr lang="hu-HU" sz="4800" b="1" baseline="30000" dirty="0" smtClean="0">
                <a:solidFill>
                  <a:srgbClr val="C39400"/>
                </a:solidFill>
                <a:latin typeface="PT Sans" panose="020B0503020203020204" pitchFamily="34" charset="-18"/>
              </a:rPr>
              <a:t>2026.10.06.</a:t>
            </a:r>
            <a:endParaRPr lang="en-GB" sz="4800" b="1" baseline="30000" dirty="0">
              <a:solidFill>
                <a:srgbClr val="C39400"/>
              </a:solidFill>
              <a:latin typeface="PT Sans" panose="020B0503020203020204" pitchFamily="34" charset="-18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4560711"/>
            <a:ext cx="12192000" cy="2297290"/>
          </a:xfrm>
          <a:prstGeom prst="rect">
            <a:avLst/>
          </a:prstGeom>
          <a:solidFill>
            <a:srgbClr val="C3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Cím 1"/>
          <p:cNvSpPr txBox="1">
            <a:spLocks/>
          </p:cNvSpPr>
          <p:nvPr/>
        </p:nvSpPr>
        <p:spPr>
          <a:xfrm>
            <a:off x="838200" y="4402667"/>
            <a:ext cx="10515600" cy="2455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hu-HU" sz="5200" b="1" baseline="30000" dirty="0" smtClean="0">
                <a:solidFill>
                  <a:srgbClr val="FAFAFA"/>
                </a:solidFill>
                <a:latin typeface="PT Sans" panose="020B0503020203020204" pitchFamily="34" charset="-18"/>
              </a:rPr>
              <a:t>Moldován István</a:t>
            </a:r>
            <a:br>
              <a:rPr lang="hu-HU" sz="5200" b="1" baseline="30000" dirty="0" smtClean="0">
                <a:solidFill>
                  <a:srgbClr val="FAFAFA"/>
                </a:solidFill>
                <a:latin typeface="PT Sans" panose="020B0503020203020204" pitchFamily="34" charset="-18"/>
              </a:rPr>
            </a:br>
            <a:r>
              <a:rPr lang="hu-HU" sz="4000" i="1" baseline="30000" dirty="0" smtClean="0">
                <a:solidFill>
                  <a:srgbClr val="FAFAFA"/>
                </a:solidFill>
                <a:latin typeface="PT Sans" panose="020B0503020203020204" pitchFamily="34" charset="-18"/>
              </a:rPr>
              <a:t>könyvtárvezető</a:t>
            </a:r>
            <a:endParaRPr lang="en-GB" sz="4000" i="1" baseline="30000" dirty="0">
              <a:solidFill>
                <a:srgbClr val="FAFAFA"/>
              </a:solidFill>
              <a:latin typeface="PT Sans" panose="020B0503020203020204" pitchFamily="34" charset="-18"/>
            </a:endParaRPr>
          </a:p>
        </p:txBody>
      </p:sp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2</a:t>
            </a:fld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9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7881" y="3594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6700" b="1" baseline="30000" dirty="0" smtClean="0">
                <a:latin typeface="PT Sans" panose="020B0503020203020204" pitchFamily="34" charset="-18"/>
              </a:rPr>
              <a:t>BTK KÖNYVTÁR</a:t>
            </a:r>
            <a:br>
              <a:rPr lang="hu-HU" sz="6700" b="1" baseline="30000" dirty="0" smtClean="0">
                <a:latin typeface="PT Sans" panose="020B0503020203020204" pitchFamily="34" charset="-18"/>
              </a:rPr>
            </a:br>
            <a:r>
              <a:rPr lang="hu-HU" sz="5200" b="1" i="1" baseline="30000" dirty="0" smtClean="0">
                <a:solidFill>
                  <a:srgbClr val="C39400"/>
                </a:solidFill>
                <a:latin typeface="PT Sans" panose="020B0503020203020204" pitchFamily="34" charset="-18"/>
                <a:hlinkClick r:id="rId2"/>
              </a:rPr>
              <a:t>https://btk.ppke.hu/konyvtar</a:t>
            </a:r>
            <a:r>
              <a:rPr lang="hu-HU" sz="5200" b="1" i="1" baseline="30000" dirty="0" smtClean="0">
                <a:solidFill>
                  <a:srgbClr val="C39400"/>
                </a:solidFill>
                <a:latin typeface="PT Sans" panose="020B0503020203020204" pitchFamily="34" charset="-18"/>
              </a:rPr>
              <a:t> </a:t>
            </a:r>
            <a:endParaRPr lang="en-GB" sz="5200" b="1" baseline="30000" dirty="0">
              <a:solidFill>
                <a:srgbClr val="C39400"/>
              </a:solidFill>
              <a:latin typeface="PT Sans" panose="020B0503020203020204" pitchFamily="34" charset="-18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567619"/>
            <a:ext cx="10515600" cy="4693213"/>
          </a:xfrm>
        </p:spPr>
        <p:txBody>
          <a:bodyPr>
            <a:normAutofit fontScale="55000" lnSpcReduction="20000"/>
          </a:bodyPr>
          <a:lstStyle/>
          <a:p>
            <a:endParaRPr lang="hu-HU" sz="4300" baseline="30000" dirty="0" smtClean="0">
              <a:latin typeface="PT Sans" panose="020B0503020203020204" pitchFamily="34" charset="-18"/>
            </a:endParaRPr>
          </a:p>
          <a:p>
            <a:pPr>
              <a:spcBef>
                <a:spcPts val="600"/>
              </a:spcBef>
            </a:pPr>
            <a:r>
              <a:rPr lang="hu-HU" sz="4300" dirty="0" smtClean="0"/>
              <a:t>PPKE </a:t>
            </a:r>
            <a:r>
              <a:rPr lang="hu-HU" sz="4300" dirty="0"/>
              <a:t>(BTK) </a:t>
            </a:r>
            <a:r>
              <a:rPr lang="hu-HU" sz="4300" dirty="0" smtClean="0"/>
              <a:t>1992- </a:t>
            </a:r>
            <a:endParaRPr lang="hu-HU" sz="4300" dirty="0"/>
          </a:p>
          <a:p>
            <a:r>
              <a:rPr lang="hu-HU" sz="4300" dirty="0"/>
              <a:t>Könyvtár</a:t>
            </a:r>
          </a:p>
          <a:p>
            <a:pPr lvl="1"/>
            <a:r>
              <a:rPr lang="hu-HU" sz="3900" dirty="0"/>
              <a:t>1995-2021. Piliscsaba</a:t>
            </a:r>
          </a:p>
          <a:p>
            <a:pPr lvl="1"/>
            <a:r>
              <a:rPr lang="hu-HU" sz="3900" dirty="0"/>
              <a:t>2021- </a:t>
            </a:r>
            <a:r>
              <a:rPr lang="hu-HU" sz="3900" dirty="0" smtClean="0"/>
              <a:t>Budapest; Esztergom (2008-2013 VJK, 2013-VJTK)</a:t>
            </a:r>
          </a:p>
          <a:p>
            <a:pPr lvl="1"/>
            <a:r>
              <a:rPr lang="hu-HU" sz="3900" dirty="0" smtClean="0"/>
              <a:t>Bővebben lásd „</a:t>
            </a:r>
            <a:r>
              <a:rPr lang="hu-HU" sz="3900" dirty="0" smtClean="0">
                <a:hlinkClick r:id="rId3"/>
              </a:rPr>
              <a:t>Könyvtár az egyetemen</a:t>
            </a:r>
            <a:r>
              <a:rPr lang="hu-HU" sz="3900" dirty="0" smtClean="0"/>
              <a:t>” Dudás Anikó óravázlat</a:t>
            </a:r>
            <a:endParaRPr lang="hu-HU" sz="3900" dirty="0"/>
          </a:p>
          <a:p>
            <a:r>
              <a:rPr lang="hu-HU" sz="4300" dirty="0"/>
              <a:t>Állomány</a:t>
            </a:r>
          </a:p>
          <a:p>
            <a:pPr lvl="1"/>
            <a:r>
              <a:rPr lang="hu-HU" sz="3900" dirty="0"/>
              <a:t>Összesen kb. 200.000 könyv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3500" dirty="0"/>
              <a:t>Budapesten: ~ 15.000 </a:t>
            </a:r>
            <a:r>
              <a:rPr lang="hu-HU" sz="3500" dirty="0" smtClean="0"/>
              <a:t>könyv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3500" dirty="0" smtClean="0"/>
              <a:t>Esztergomban</a:t>
            </a:r>
            <a:r>
              <a:rPr lang="hu-HU" sz="3500" dirty="0"/>
              <a:t>: ~ </a:t>
            </a:r>
            <a:r>
              <a:rPr lang="hu-HU" sz="3500" dirty="0" smtClean="0"/>
              <a:t>50.000 könyv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3500" dirty="0" smtClean="0"/>
              <a:t>Intézeti </a:t>
            </a:r>
            <a:r>
              <a:rPr lang="hu-HU" sz="3500" dirty="0"/>
              <a:t>gyűjteményekben: ~ 12.000 könyv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3500" dirty="0"/>
              <a:t>Letétben: ~ 24.000 könyv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3500" dirty="0"/>
              <a:t>Disszertációk: ~ 260 cím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3500" dirty="0"/>
              <a:t>Szakdolgozatok: ~ </a:t>
            </a:r>
            <a:r>
              <a:rPr lang="hu-HU" sz="3500" dirty="0" smtClean="0"/>
              <a:t>15.000 </a:t>
            </a:r>
            <a:r>
              <a:rPr lang="hu-HU" sz="3500" dirty="0"/>
              <a:t>cím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3500" dirty="0"/>
              <a:t>Dobozban: ~ 100.000 kötet</a:t>
            </a:r>
          </a:p>
          <a:p>
            <a:endParaRPr lang="en-GB" sz="4300" baseline="30000" dirty="0">
              <a:latin typeface="PT Sans" panose="020B0503020203020204" pitchFamily="34" charset="-18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0" y="6733309"/>
            <a:ext cx="12192000" cy="124691"/>
          </a:xfrm>
          <a:prstGeom prst="rect">
            <a:avLst/>
          </a:prstGeom>
          <a:solidFill>
            <a:srgbClr val="D8D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0" y="6733309"/>
            <a:ext cx="1237673" cy="124691"/>
          </a:xfrm>
          <a:prstGeom prst="rect">
            <a:avLst/>
          </a:prstGeom>
          <a:solidFill>
            <a:srgbClr val="C3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3</a:t>
            </a:fld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263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95713"/>
          </a:xfrm>
        </p:spPr>
        <p:txBody>
          <a:bodyPr>
            <a:normAutofit/>
          </a:bodyPr>
          <a:lstStyle/>
          <a:p>
            <a:pPr algn="ctr"/>
            <a:r>
              <a:rPr lang="hu-HU" sz="6700" b="1" baseline="30000" dirty="0" smtClean="0">
                <a:latin typeface="PT Sans" panose="020B0503020203020204" pitchFamily="34" charset="-18"/>
              </a:rPr>
              <a:t>Az állomány tartalma</a:t>
            </a:r>
            <a:br>
              <a:rPr lang="hu-HU" sz="6700" b="1" baseline="30000" dirty="0" smtClean="0">
                <a:latin typeface="PT Sans" panose="020B0503020203020204" pitchFamily="34" charset="-18"/>
              </a:rPr>
            </a:br>
            <a:r>
              <a:rPr lang="hu-HU" sz="5200" b="1" i="1" baseline="30000" dirty="0" smtClean="0">
                <a:solidFill>
                  <a:srgbClr val="C39400"/>
                </a:solidFill>
                <a:latin typeface="PT Sans" panose="020B0503020203020204" pitchFamily="34" charset="-18"/>
              </a:rPr>
              <a:t>Nyomtatott, digitális és online</a:t>
            </a:r>
            <a:endParaRPr lang="en-GB" sz="5200" b="1" baseline="30000" dirty="0">
              <a:solidFill>
                <a:srgbClr val="C39400"/>
              </a:solidFill>
              <a:latin typeface="PT Sans" panose="020B0503020203020204" pitchFamily="34" charset="-18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770238" y="2788656"/>
            <a:ext cx="5181600" cy="3175879"/>
          </a:xfrm>
        </p:spPr>
        <p:txBody>
          <a:bodyPr>
            <a:normAutofit/>
          </a:bodyPr>
          <a:lstStyle/>
          <a:p>
            <a:pPr lvl="1"/>
            <a:r>
              <a:rPr lang="hu-HU" sz="3900" baseline="30000" dirty="0" smtClean="0"/>
              <a:t>Angol-amerikai</a:t>
            </a:r>
          </a:p>
          <a:p>
            <a:pPr lvl="1"/>
            <a:r>
              <a:rPr lang="hu-HU" sz="3900" baseline="30000" dirty="0" smtClean="0"/>
              <a:t>Filozófia</a:t>
            </a:r>
          </a:p>
          <a:p>
            <a:pPr lvl="1"/>
            <a:r>
              <a:rPr lang="hu-HU" sz="3900" baseline="30000" dirty="0" smtClean="0"/>
              <a:t>Irodalomtudomány</a:t>
            </a:r>
          </a:p>
          <a:p>
            <a:pPr lvl="1"/>
            <a:r>
              <a:rPr lang="hu-HU" sz="3900" baseline="30000" dirty="0" smtClean="0"/>
              <a:t>Klasszikus és újlatin nyelvek</a:t>
            </a:r>
          </a:p>
          <a:p>
            <a:pPr lvl="1"/>
            <a:r>
              <a:rPr lang="hu-HU" sz="3900" baseline="30000" dirty="0" smtClean="0"/>
              <a:t>Kommunikáció</a:t>
            </a:r>
          </a:p>
          <a:p>
            <a:pPr lvl="1"/>
            <a:r>
              <a:rPr lang="hu-HU" sz="3900" baseline="30000" dirty="0" smtClean="0"/>
              <a:t>Közép-európai nyelvek</a:t>
            </a:r>
          </a:p>
          <a:p>
            <a:pPr lvl="1"/>
            <a:r>
              <a:rPr lang="hu-HU" sz="3900" baseline="30000" dirty="0" smtClean="0"/>
              <a:t>Művészettudomány</a:t>
            </a:r>
            <a:endParaRPr lang="hu-HU" sz="3900" baseline="30000" dirty="0" smtClean="0">
              <a:latin typeface="PT Sans" panose="020B0503020203020204" pitchFamily="34" charset="-18"/>
            </a:endParaRPr>
          </a:p>
          <a:p>
            <a:pPr lvl="1"/>
            <a:endParaRPr lang="hu-HU" sz="3900" baseline="30000" dirty="0" err="1" smtClean="0">
              <a:latin typeface="PT Sans" panose="020B0503020203020204" pitchFamily="34" charset="-18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>
          <a:xfrm>
            <a:off x="6172200" y="2788656"/>
            <a:ext cx="5181600" cy="3452298"/>
          </a:xfrm>
        </p:spPr>
        <p:txBody>
          <a:bodyPr>
            <a:normAutofit/>
          </a:bodyPr>
          <a:lstStyle/>
          <a:p>
            <a:pPr lvl="1"/>
            <a:r>
              <a:rPr lang="hu-HU" sz="3900" baseline="30000" dirty="0" smtClean="0"/>
              <a:t>Nyelvészet</a:t>
            </a:r>
            <a:endParaRPr lang="hu-HU" sz="3900" baseline="30000" dirty="0"/>
          </a:p>
          <a:p>
            <a:pPr lvl="1"/>
            <a:r>
              <a:rPr lang="hu-HU" sz="3900" baseline="30000" dirty="0"/>
              <a:t>Pszichológia</a:t>
            </a:r>
          </a:p>
          <a:p>
            <a:pPr lvl="1"/>
            <a:r>
              <a:rPr lang="hu-HU" sz="3900" baseline="30000" dirty="0"/>
              <a:t>Pedagógia</a:t>
            </a:r>
          </a:p>
          <a:p>
            <a:pPr lvl="1"/>
            <a:r>
              <a:rPr lang="hu-HU" sz="3900" baseline="30000" dirty="0"/>
              <a:t>Politikatudomány</a:t>
            </a:r>
          </a:p>
          <a:p>
            <a:pPr lvl="1"/>
            <a:r>
              <a:rPr lang="hu-HU" sz="3900" baseline="30000" dirty="0"/>
              <a:t>Szociológia</a:t>
            </a:r>
          </a:p>
          <a:p>
            <a:pPr lvl="1"/>
            <a:r>
              <a:rPr lang="hu-HU" sz="3900" baseline="30000" dirty="0"/>
              <a:t>Történelem</a:t>
            </a: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0" y="6733309"/>
            <a:ext cx="12192000" cy="124691"/>
          </a:xfrm>
          <a:prstGeom prst="rect">
            <a:avLst/>
          </a:prstGeom>
          <a:solidFill>
            <a:srgbClr val="D8D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0" y="6733309"/>
            <a:ext cx="1237673" cy="124691"/>
          </a:xfrm>
          <a:prstGeom prst="rect">
            <a:avLst/>
          </a:prstGeom>
          <a:solidFill>
            <a:srgbClr val="C3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1237673" y="1578316"/>
            <a:ext cx="9001897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baseline="30000" dirty="0"/>
              <a:t>A kar intézeteinek, tanszékeinek oktatását, kutatásait segítő </a:t>
            </a:r>
            <a:r>
              <a:rPr lang="hu-HU" sz="3200" b="1" baseline="30000" dirty="0" smtClean="0"/>
              <a:t>szakirodalom </a:t>
            </a:r>
            <a:r>
              <a:rPr lang="hu-HU" sz="3200" b="1" baseline="30000" dirty="0"/>
              <a:t>könyvek, </a:t>
            </a:r>
            <a:r>
              <a:rPr lang="hu-HU" sz="3200" b="1" baseline="30000" dirty="0" smtClean="0"/>
              <a:t>folyóiratok</a:t>
            </a:r>
          </a:p>
          <a:p>
            <a:pPr algn="ctr"/>
            <a:r>
              <a:rPr lang="hu-HU" sz="4400" b="1" baseline="30000" dirty="0" smtClean="0"/>
              <a:t>Szakterületek</a:t>
            </a:r>
            <a:endParaRPr lang="hu-HU" sz="4400" b="1" dirty="0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4</a:t>
            </a:fld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556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503465" y="248239"/>
            <a:ext cx="10515600" cy="831893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 smtClean="0">
                <a:latin typeface="PT Sans" panose="020B0503020203020204" pitchFamily="34" charset="-18"/>
              </a:rPr>
              <a:t>HASZNÁLAT</a:t>
            </a:r>
            <a:endParaRPr lang="hu-HU" sz="4000" b="1" dirty="0">
              <a:latin typeface="PT Sans" panose="020B0503020203020204" pitchFamily="34" charset="-18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480812" y="937823"/>
            <a:ext cx="8116180" cy="5803685"/>
          </a:xfrm>
        </p:spPr>
        <p:txBody>
          <a:bodyPr>
            <a:normAutofit fontScale="85000" lnSpcReduction="10000"/>
          </a:bodyPr>
          <a:lstStyle/>
          <a:p>
            <a:r>
              <a:rPr lang="hu-HU" b="1" dirty="0"/>
              <a:t>BEIRATKOZÁS</a:t>
            </a:r>
            <a:r>
              <a:rPr lang="hu-HU" dirty="0"/>
              <a:t> - </a:t>
            </a:r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btk.ppke.hu/kolcsonzes-2</a:t>
            </a:r>
            <a:endParaRPr lang="hu-HU" dirty="0" smtClean="0"/>
          </a:p>
          <a:p>
            <a:pPr lvl="1"/>
            <a:r>
              <a:rPr lang="hu-HU" dirty="0" smtClean="0"/>
              <a:t>Minden </a:t>
            </a:r>
            <a:r>
              <a:rPr lang="hu-HU" dirty="0" err="1" smtClean="0"/>
              <a:t>pázmányos</a:t>
            </a:r>
            <a:r>
              <a:rPr lang="hu-HU" dirty="0" smtClean="0"/>
              <a:t> hallgatónak </a:t>
            </a:r>
            <a:r>
              <a:rPr lang="hu-HU" b="1" dirty="0" smtClean="0"/>
              <a:t>ingyenes</a:t>
            </a:r>
            <a:r>
              <a:rPr lang="hu-HU" dirty="0" smtClean="0"/>
              <a:t>.</a:t>
            </a:r>
          </a:p>
          <a:p>
            <a:pPr lvl="1"/>
            <a:r>
              <a:rPr lang="hu-HU" dirty="0" smtClean="0"/>
              <a:t>Beiratkozás a telephelyeken, </a:t>
            </a:r>
            <a:r>
              <a:rPr lang="hu-HU" b="1" dirty="0" smtClean="0"/>
              <a:t>személyesen</a:t>
            </a:r>
            <a:r>
              <a:rPr lang="hu-HU" dirty="0" smtClean="0"/>
              <a:t> vagy </a:t>
            </a:r>
            <a:br>
              <a:rPr lang="hu-HU" dirty="0" smtClean="0"/>
            </a:br>
            <a:r>
              <a:rPr lang="hu-HU" b="1" dirty="0" smtClean="0"/>
              <a:t>online</a:t>
            </a:r>
            <a:r>
              <a:rPr lang="hu-HU" dirty="0" smtClean="0"/>
              <a:t> (a </a:t>
            </a:r>
            <a:r>
              <a:rPr lang="hu-HU" dirty="0" smtClean="0">
                <a:hlinkClick r:id="rId3"/>
              </a:rPr>
              <a:t>katalóguson </a:t>
            </a:r>
            <a:r>
              <a:rPr lang="hu-HU" dirty="0" smtClean="0"/>
              <a:t>keresztül)</a:t>
            </a:r>
          </a:p>
          <a:p>
            <a:pPr lvl="1"/>
            <a:r>
              <a:rPr lang="hu-HU" dirty="0" smtClean="0">
                <a:hlinkClick r:id="rId4"/>
              </a:rPr>
              <a:t>Belépési nyilatkozat </a:t>
            </a:r>
            <a:r>
              <a:rPr lang="hu-HU" dirty="0" smtClean="0"/>
              <a:t>kitöltésével, </a:t>
            </a:r>
            <a:r>
              <a:rPr lang="hu-HU" b="1" dirty="0" err="1" smtClean="0"/>
              <a:t>Neptun</a:t>
            </a:r>
            <a:r>
              <a:rPr lang="hu-HU" dirty="0" smtClean="0"/>
              <a:t> kód.</a:t>
            </a:r>
          </a:p>
          <a:p>
            <a:pPr lvl="1"/>
            <a:r>
              <a:rPr lang="hu-HU" dirty="0" smtClean="0"/>
              <a:t>A </a:t>
            </a:r>
            <a:r>
              <a:rPr lang="hu-HU" b="1" dirty="0" smtClean="0"/>
              <a:t>könyvtári kóddal </a:t>
            </a:r>
            <a:r>
              <a:rPr lang="hu-HU" dirty="0" smtClean="0"/>
              <a:t>a katalógus </a:t>
            </a:r>
            <a:r>
              <a:rPr lang="hu-HU" b="1" dirty="0" smtClean="0"/>
              <a:t>Saját könyvtár </a:t>
            </a:r>
            <a:r>
              <a:rPr lang="hu-HU" dirty="0" smtClean="0"/>
              <a:t>funkciói</a:t>
            </a:r>
            <a:br>
              <a:rPr lang="hu-HU" dirty="0" smtClean="0"/>
            </a:br>
            <a:r>
              <a:rPr lang="hu-HU" dirty="0" smtClean="0"/>
              <a:t>is használhatóak, </a:t>
            </a:r>
            <a:br>
              <a:rPr lang="hu-HU" dirty="0" smtClean="0"/>
            </a:br>
            <a:r>
              <a:rPr lang="hu-HU" dirty="0" smtClean="0"/>
              <a:t>valamint az </a:t>
            </a:r>
            <a:r>
              <a:rPr lang="hu-HU" dirty="0" err="1" smtClean="0">
                <a:hlinkClick r:id="rId5"/>
              </a:rPr>
              <a:t>eCard</a:t>
            </a:r>
            <a:r>
              <a:rPr lang="hu-HU" dirty="0" smtClean="0"/>
              <a:t> </a:t>
            </a:r>
            <a:r>
              <a:rPr lang="hu-HU" b="1" dirty="0" smtClean="0"/>
              <a:t>applikációkkal</a:t>
            </a:r>
            <a:r>
              <a:rPr lang="hu-HU" dirty="0" smtClean="0"/>
              <a:t> közvetlenül </a:t>
            </a:r>
            <a:r>
              <a:rPr lang="hu-HU" b="1" dirty="0" smtClean="0"/>
              <a:t>mobilról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dirty="0" smtClean="0"/>
              <a:t>egyéb szolgáltatások.</a:t>
            </a:r>
          </a:p>
          <a:p>
            <a:r>
              <a:rPr lang="hu-HU" b="1" dirty="0" smtClean="0"/>
              <a:t>TELEPHELYEK</a:t>
            </a:r>
          </a:p>
          <a:p>
            <a:pPr lvl="1"/>
            <a:r>
              <a:rPr lang="hu-HU" b="1" dirty="0" smtClean="0"/>
              <a:t>SOPHIANUM</a:t>
            </a:r>
            <a:r>
              <a:rPr lang="hu-HU" dirty="0" smtClean="0"/>
              <a:t> - Budapest</a:t>
            </a:r>
            <a:r>
              <a:rPr lang="hu-HU" dirty="0"/>
              <a:t>, Mikszáth Kálmán tér 1. </a:t>
            </a:r>
            <a:r>
              <a:rPr lang="hu-HU" dirty="0" smtClean="0"/>
              <a:t>I. em. 109. szoba</a:t>
            </a:r>
          </a:p>
          <a:p>
            <a:pPr lvl="1"/>
            <a:r>
              <a:rPr lang="hu-HU" dirty="0"/>
              <a:t>IOHANNEUM </a:t>
            </a:r>
            <a:r>
              <a:rPr lang="hu-HU" dirty="0" smtClean="0"/>
              <a:t>(VJTK)- </a:t>
            </a:r>
            <a:r>
              <a:rPr lang="hu-HU" dirty="0"/>
              <a:t>Esztergom, Majer István út 1–3</a:t>
            </a:r>
            <a:r>
              <a:rPr lang="hu-HU" dirty="0" smtClean="0"/>
              <a:t>.</a:t>
            </a:r>
          </a:p>
          <a:p>
            <a:pPr lvl="1"/>
            <a:r>
              <a:rPr lang="hu-HU" dirty="0" smtClean="0"/>
              <a:t>Partnerkönyvtárak, térítésmentes beiratkozással</a:t>
            </a:r>
          </a:p>
          <a:p>
            <a:pPr lvl="2"/>
            <a:r>
              <a:rPr lang="hu-HU" dirty="0">
                <a:solidFill>
                  <a:srgbClr val="212529"/>
                </a:solidFill>
                <a:latin typeface="system-ui"/>
              </a:rPr>
              <a:t>az </a:t>
            </a:r>
            <a:r>
              <a:rPr lang="hu-HU" u="sng" dirty="0">
                <a:solidFill>
                  <a:srgbClr val="AB8739"/>
                </a:solidFill>
                <a:latin typeface="system-ui"/>
                <a:hlinkClick r:id="rId6"/>
              </a:rPr>
              <a:t>ELTE Egyetemi </a:t>
            </a:r>
            <a:r>
              <a:rPr lang="hu-HU" u="sng" dirty="0" smtClean="0">
                <a:solidFill>
                  <a:srgbClr val="AB8739"/>
                </a:solidFill>
                <a:latin typeface="system-ui"/>
                <a:hlinkClick r:id="rId6"/>
              </a:rPr>
              <a:t>Könyvtár</a:t>
            </a:r>
            <a:r>
              <a:rPr lang="hu-HU" dirty="0" smtClean="0">
                <a:solidFill>
                  <a:srgbClr val="212529"/>
                </a:solidFill>
                <a:latin typeface="system-ui"/>
              </a:rPr>
              <a:t>,</a:t>
            </a:r>
            <a:endParaRPr lang="hu-HU" dirty="0">
              <a:solidFill>
                <a:srgbClr val="212529"/>
              </a:solidFill>
              <a:latin typeface="system-ui"/>
            </a:endParaRPr>
          </a:p>
          <a:p>
            <a:pPr lvl="2"/>
            <a:r>
              <a:rPr lang="hu-HU" dirty="0">
                <a:solidFill>
                  <a:srgbClr val="212529"/>
                </a:solidFill>
                <a:latin typeface="system-ui"/>
              </a:rPr>
              <a:t>a </a:t>
            </a:r>
            <a:r>
              <a:rPr lang="hu-HU" u="sng" dirty="0">
                <a:solidFill>
                  <a:srgbClr val="AB8739"/>
                </a:solidFill>
                <a:latin typeface="system-ui"/>
                <a:hlinkClick r:id="rId7"/>
              </a:rPr>
              <a:t>Sapientia Szerzetesi Hittudományi Főiskola </a:t>
            </a:r>
            <a:r>
              <a:rPr lang="hu-HU" u="sng" dirty="0" smtClean="0">
                <a:solidFill>
                  <a:srgbClr val="AB8739"/>
                </a:solidFill>
                <a:latin typeface="system-ui"/>
                <a:hlinkClick r:id="rId7"/>
              </a:rPr>
              <a:t>könyvtár</a:t>
            </a:r>
            <a:r>
              <a:rPr lang="hu-HU" dirty="0" smtClean="0">
                <a:solidFill>
                  <a:srgbClr val="212529"/>
                </a:solidFill>
                <a:latin typeface="system-ui"/>
              </a:rPr>
              <a:t>,</a:t>
            </a:r>
            <a:endParaRPr lang="hu-HU" dirty="0">
              <a:solidFill>
                <a:srgbClr val="212529"/>
              </a:solidFill>
              <a:latin typeface="system-ui"/>
            </a:endParaRPr>
          </a:p>
          <a:p>
            <a:pPr lvl="2"/>
            <a:r>
              <a:rPr lang="hu-HU" dirty="0">
                <a:solidFill>
                  <a:srgbClr val="212529"/>
                </a:solidFill>
                <a:latin typeface="system-ui"/>
              </a:rPr>
              <a:t>a </a:t>
            </a:r>
            <a:r>
              <a:rPr lang="hu-HU" u="sng" dirty="0">
                <a:solidFill>
                  <a:srgbClr val="AB8739"/>
                </a:solidFill>
                <a:latin typeface="system-ui"/>
                <a:hlinkClick r:id="rId8"/>
              </a:rPr>
              <a:t>BME Országos Műszaki Információs Központ és </a:t>
            </a:r>
            <a:r>
              <a:rPr lang="hu-HU" u="sng" dirty="0" smtClean="0">
                <a:solidFill>
                  <a:srgbClr val="AB8739"/>
                </a:solidFill>
                <a:latin typeface="system-ui"/>
                <a:hlinkClick r:id="rId8"/>
              </a:rPr>
              <a:t>Könyvtár</a:t>
            </a:r>
            <a:endParaRPr lang="hu-HU" dirty="0">
              <a:solidFill>
                <a:srgbClr val="212529"/>
              </a:solidFill>
              <a:latin typeface="system-ui"/>
            </a:endParaRPr>
          </a:p>
          <a:p>
            <a:pPr lvl="2"/>
            <a:r>
              <a:rPr lang="hu-HU" dirty="0">
                <a:solidFill>
                  <a:srgbClr val="212529"/>
                </a:solidFill>
                <a:latin typeface="system-ui"/>
              </a:rPr>
              <a:t>a </a:t>
            </a:r>
            <a:r>
              <a:rPr lang="hu-HU" u="sng" dirty="0">
                <a:solidFill>
                  <a:srgbClr val="AB8739"/>
                </a:solidFill>
                <a:latin typeface="system-ui"/>
                <a:hlinkClick r:id="rId9"/>
              </a:rPr>
              <a:t>Színház- és Filmművészeti Egyetem </a:t>
            </a:r>
            <a:r>
              <a:rPr lang="hu-HU" u="sng" dirty="0" smtClean="0">
                <a:solidFill>
                  <a:srgbClr val="AB8739"/>
                </a:solidFill>
                <a:latin typeface="system-ui"/>
                <a:hlinkClick r:id="rId9"/>
              </a:rPr>
              <a:t>könyvtár</a:t>
            </a:r>
            <a:r>
              <a:rPr lang="hu-HU" dirty="0" smtClean="0">
                <a:solidFill>
                  <a:srgbClr val="212529"/>
                </a:solidFill>
                <a:latin typeface="system-ui"/>
              </a:rPr>
              <a:t>.</a:t>
            </a:r>
          </a:p>
          <a:p>
            <a:pPr lvl="1"/>
            <a:r>
              <a:rPr lang="hu-HU" dirty="0">
                <a:solidFill>
                  <a:srgbClr val="212529"/>
                </a:solidFill>
                <a:latin typeface="system-ui"/>
                <a:hlinkClick r:id="rId10"/>
              </a:rPr>
              <a:t>2024. évi XXX. törvény 39. </a:t>
            </a:r>
            <a:r>
              <a:rPr lang="hu-HU" dirty="0" smtClean="0">
                <a:solidFill>
                  <a:srgbClr val="212529"/>
                </a:solidFill>
                <a:latin typeface="system-ui"/>
                <a:hlinkClick r:id="rId10"/>
              </a:rPr>
              <a:t>§</a:t>
            </a:r>
            <a:endParaRPr lang="hu-HU" dirty="0" smtClean="0">
              <a:solidFill>
                <a:srgbClr val="212529"/>
              </a:solidFill>
              <a:latin typeface="system-ui"/>
            </a:endParaRPr>
          </a:p>
          <a:p>
            <a:pPr lvl="2"/>
            <a:r>
              <a:rPr lang="hu-HU" dirty="0" smtClean="0">
                <a:solidFill>
                  <a:srgbClr val="212529"/>
                </a:solidFill>
                <a:latin typeface="system-ui"/>
              </a:rPr>
              <a:t>„(</a:t>
            </a:r>
            <a:r>
              <a:rPr lang="hu-HU" dirty="0">
                <a:solidFill>
                  <a:srgbClr val="212529"/>
                </a:solidFill>
                <a:latin typeface="system-ui"/>
              </a:rPr>
              <a:t>6) A 25 éven aluliak és a 70 éven felüliek mentesülnek </a:t>
            </a:r>
            <a:r>
              <a:rPr lang="hu-HU" dirty="0" smtClean="0">
                <a:solidFill>
                  <a:srgbClr val="212529"/>
                </a:solidFill>
                <a:latin typeface="system-ui"/>
              </a:rPr>
              <a:t/>
            </a:r>
            <a:br>
              <a:rPr lang="hu-HU" dirty="0" smtClean="0">
                <a:solidFill>
                  <a:srgbClr val="212529"/>
                </a:solidFill>
                <a:latin typeface="system-ui"/>
              </a:rPr>
            </a:br>
            <a:r>
              <a:rPr lang="hu-HU" dirty="0" smtClean="0">
                <a:solidFill>
                  <a:srgbClr val="212529"/>
                </a:solidFill>
                <a:latin typeface="system-ui"/>
              </a:rPr>
              <a:t>a </a:t>
            </a:r>
            <a:r>
              <a:rPr lang="hu-HU" dirty="0">
                <a:solidFill>
                  <a:srgbClr val="212529"/>
                </a:solidFill>
                <a:latin typeface="system-ui"/>
              </a:rPr>
              <a:t>beiratkozási díj megfizetése alól</a:t>
            </a:r>
            <a:r>
              <a:rPr lang="hu-HU" dirty="0" smtClean="0">
                <a:solidFill>
                  <a:srgbClr val="212529"/>
                </a:solidFill>
                <a:latin typeface="system-ui"/>
              </a:rPr>
              <a:t>.”</a:t>
            </a:r>
            <a:endParaRPr lang="hu-HU" dirty="0">
              <a:solidFill>
                <a:srgbClr val="212529"/>
              </a:solidFill>
              <a:latin typeface="system-ui"/>
            </a:endParaRPr>
          </a:p>
          <a:p>
            <a:pPr lvl="1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5</a:t>
            </a:fld>
            <a:endParaRPr lang="hu-HU"/>
          </a:p>
        </p:txBody>
      </p:sp>
      <p:pic>
        <p:nvPicPr>
          <p:cNvPr id="1026" name="Picture 2" descr="mobile_funkci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786039"/>
            <a:ext cx="535305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917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9214" y="137469"/>
            <a:ext cx="10515600" cy="887499"/>
          </a:xfrm>
        </p:spPr>
        <p:txBody>
          <a:bodyPr/>
          <a:lstStyle/>
          <a:p>
            <a:pPr algn="ctr"/>
            <a:r>
              <a:rPr lang="hu-HU" b="1" dirty="0" smtClean="0"/>
              <a:t>GYŰJTEMÉNYEK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033133"/>
            <a:ext cx="10515600" cy="5294188"/>
          </a:xfrm>
        </p:spPr>
        <p:txBody>
          <a:bodyPr>
            <a:normAutofit lnSpcReduction="10000"/>
          </a:bodyPr>
          <a:lstStyle/>
          <a:p>
            <a:r>
              <a:rPr lang="hu-HU" b="1" dirty="0" err="1" smtClean="0"/>
              <a:t>Sophianum</a:t>
            </a:r>
            <a:r>
              <a:rPr lang="hu-HU" dirty="0" smtClean="0"/>
              <a:t> – Budapest, Mikszáth Kálmán tér – kb. 15.000 kötet</a:t>
            </a:r>
          </a:p>
          <a:p>
            <a:r>
              <a:rPr lang="hu-HU" b="1" dirty="0" smtClean="0"/>
              <a:t>VJTK</a:t>
            </a:r>
            <a:r>
              <a:rPr lang="hu-HU" dirty="0" smtClean="0"/>
              <a:t> – Esztergom – kb. 50.000 kötet</a:t>
            </a:r>
          </a:p>
          <a:p>
            <a:r>
              <a:rPr lang="hu-HU" b="1" dirty="0" smtClean="0"/>
              <a:t>Doktori disszertációk </a:t>
            </a:r>
            <a:r>
              <a:rPr lang="hu-HU" dirty="0" smtClean="0"/>
              <a:t>– nyomtatva nem elérhetőek, digitálisan nyilvánosak – </a:t>
            </a:r>
            <a:r>
              <a:rPr lang="hu-HU" dirty="0" smtClean="0">
                <a:hlinkClick r:id="rId2"/>
              </a:rPr>
              <a:t>REAL-PhD</a:t>
            </a:r>
            <a:r>
              <a:rPr lang="hu-HU" dirty="0" smtClean="0"/>
              <a:t>, PPKE </a:t>
            </a:r>
            <a:r>
              <a:rPr lang="hu-HU" dirty="0" err="1" smtClean="0">
                <a:hlinkClick r:id="rId3"/>
              </a:rPr>
              <a:t>repozitórium</a:t>
            </a:r>
            <a:endParaRPr lang="hu-HU" dirty="0" smtClean="0"/>
          </a:p>
          <a:p>
            <a:r>
              <a:rPr lang="hu-HU" b="1" dirty="0" smtClean="0"/>
              <a:t>Szakdolgozatok</a:t>
            </a:r>
            <a:r>
              <a:rPr lang="hu-HU" dirty="0" smtClean="0"/>
              <a:t> – kb. 12.000 – nyomtatva nem elérhető; </a:t>
            </a:r>
            <a:br>
              <a:rPr lang="hu-HU" dirty="0" smtClean="0"/>
            </a:br>
            <a:r>
              <a:rPr lang="hu-HU" dirty="0" smtClean="0"/>
              <a:t>2018-től digitálisan </a:t>
            </a:r>
            <a:r>
              <a:rPr lang="hu-HU" dirty="0" err="1" smtClean="0">
                <a:hlinkClick r:id="rId4"/>
              </a:rPr>
              <a:t>Neptun</a:t>
            </a:r>
            <a:r>
              <a:rPr lang="hu-HU" dirty="0" err="1" smtClean="0"/>
              <a:t>-ban</a:t>
            </a:r>
            <a:endParaRPr lang="hu-HU" dirty="0" smtClean="0"/>
          </a:p>
          <a:p>
            <a:pPr lvl="1"/>
            <a:r>
              <a:rPr lang="hu-HU" dirty="0"/>
              <a:t>A PPKE JÁK és ITK Könyvtárában az olvasóteremben </a:t>
            </a:r>
            <a:r>
              <a:rPr lang="hu-HU" dirty="0" smtClean="0"/>
              <a:t>dedikált PC-ken,</a:t>
            </a:r>
            <a:br>
              <a:rPr lang="hu-HU" dirty="0" smtClean="0"/>
            </a:br>
            <a:r>
              <a:rPr lang="hu-HU" dirty="0" smtClean="0"/>
              <a:t>a  </a:t>
            </a:r>
            <a:r>
              <a:rPr lang="hu-HU" dirty="0">
                <a:hlinkClick r:id="rId5"/>
              </a:rPr>
              <a:t>Diplomamunka</a:t>
            </a:r>
            <a:r>
              <a:rPr lang="hu-HU" dirty="0"/>
              <a:t> </a:t>
            </a:r>
            <a:r>
              <a:rPr lang="hu-HU" dirty="0" err="1" smtClean="0"/>
              <a:t>Repozitóriumban</a:t>
            </a:r>
            <a:r>
              <a:rPr lang="hu-HU" dirty="0" smtClean="0"/>
              <a:t> </a:t>
            </a:r>
            <a:r>
              <a:rPr lang="hu-HU" dirty="0" err="1" smtClean="0"/>
              <a:t>Shibboleth</a:t>
            </a:r>
            <a:r>
              <a:rPr lang="hu-HU" dirty="0" smtClean="0"/>
              <a:t> azonosítással </a:t>
            </a:r>
            <a:r>
              <a:rPr lang="hu-HU" dirty="0"/>
              <a:t>érhetők </a:t>
            </a:r>
            <a:r>
              <a:rPr lang="hu-HU" dirty="0" smtClean="0"/>
              <a:t>el.</a:t>
            </a:r>
          </a:p>
          <a:p>
            <a:r>
              <a:rPr lang="hu-HU" b="1" dirty="0" smtClean="0"/>
              <a:t>Régi könyvek </a:t>
            </a:r>
            <a:r>
              <a:rPr lang="hu-HU" dirty="0" smtClean="0"/>
              <a:t>(1850. előtt megjelent) – kb. 6000 kötet - nem nyilvános</a:t>
            </a:r>
          </a:p>
          <a:p>
            <a:r>
              <a:rPr lang="hu-HU" b="1" dirty="0" smtClean="0"/>
              <a:t>Intézeti gyűjtemények</a:t>
            </a:r>
            <a:r>
              <a:rPr lang="hu-HU" dirty="0" smtClean="0"/>
              <a:t>, pl.</a:t>
            </a:r>
          </a:p>
          <a:p>
            <a:pPr lvl="1"/>
            <a:r>
              <a:rPr lang="hu-HU" dirty="0" smtClean="0"/>
              <a:t>Filozófiai, Régészeti Intézet, Pszichológiai stb.</a:t>
            </a:r>
          </a:p>
          <a:p>
            <a:pPr lvl="1"/>
            <a:r>
              <a:rPr lang="hu-HU" b="1" dirty="0" smtClean="0"/>
              <a:t>Letétek</a:t>
            </a:r>
            <a:r>
              <a:rPr lang="hu-HU" dirty="0" smtClean="0"/>
              <a:t> (</a:t>
            </a:r>
            <a:r>
              <a:rPr lang="hu-HU" dirty="0" err="1" smtClean="0"/>
              <a:t>Avicenna</a:t>
            </a:r>
            <a:r>
              <a:rPr lang="hu-HU" dirty="0" smtClean="0"/>
              <a:t> Intézet)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6</a:t>
            </a:fld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480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6364" y="261257"/>
            <a:ext cx="10515600" cy="964067"/>
          </a:xfrm>
        </p:spPr>
        <p:txBody>
          <a:bodyPr/>
          <a:lstStyle/>
          <a:p>
            <a:pPr algn="ctr"/>
            <a:r>
              <a:rPr lang="hu-HU" b="1" dirty="0" smtClean="0">
                <a:latin typeface="PT Sans" panose="020B0503020203020204" pitchFamily="34" charset="-18"/>
              </a:rPr>
              <a:t>SZOLGÁLTATÁSOK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053193"/>
            <a:ext cx="6721929" cy="5123770"/>
          </a:xfrm>
        </p:spPr>
        <p:txBody>
          <a:bodyPr/>
          <a:lstStyle/>
          <a:p>
            <a:r>
              <a:rPr lang="hu-HU" dirty="0" smtClean="0"/>
              <a:t>Nyilvános</a:t>
            </a:r>
            <a:r>
              <a:rPr lang="hu-HU" b="1" dirty="0" smtClean="0"/>
              <a:t>, </a:t>
            </a:r>
            <a:r>
              <a:rPr lang="hu-HU" b="1" dirty="0" smtClean="0">
                <a:hlinkClick r:id="rId2"/>
              </a:rPr>
              <a:t>ingyenes katalógus </a:t>
            </a:r>
            <a:r>
              <a:rPr lang="hu-HU" dirty="0" smtClean="0"/>
              <a:t>(OPAC)</a:t>
            </a:r>
          </a:p>
          <a:p>
            <a:r>
              <a:rPr lang="hu-HU" b="1" dirty="0" smtClean="0"/>
              <a:t>Könyvek kölcsönzése</a:t>
            </a:r>
            <a:r>
              <a:rPr lang="hu-HU" dirty="0" smtClean="0"/>
              <a:t>; </a:t>
            </a:r>
            <a:r>
              <a:rPr lang="hu-HU" dirty="0"/>
              <a:t>„</a:t>
            </a:r>
            <a:r>
              <a:rPr lang="hu-HU" b="1" dirty="0" err="1"/>
              <a:t>kolcsonzes</a:t>
            </a:r>
            <a:r>
              <a:rPr lang="hu-HU" b="1" dirty="0"/>
              <a:t> @ </a:t>
            </a:r>
            <a:r>
              <a:rPr lang="hu-HU" b="1" dirty="0" err="1"/>
              <a:t>btk.ppke.hu</a:t>
            </a:r>
            <a:r>
              <a:rPr lang="hu-HU" dirty="0"/>
              <a:t>”</a:t>
            </a:r>
          </a:p>
          <a:p>
            <a:r>
              <a:rPr lang="hu-HU" b="1" dirty="0"/>
              <a:t>Tájékoztatás</a:t>
            </a:r>
            <a:r>
              <a:rPr lang="hu-HU" dirty="0"/>
              <a:t> (e-mail, honlap, stb.) – „</a:t>
            </a:r>
            <a:r>
              <a:rPr lang="hu-HU" b="1" dirty="0" err="1"/>
              <a:t>konyvtar</a:t>
            </a:r>
            <a:r>
              <a:rPr lang="hu-HU" b="1" dirty="0"/>
              <a:t> @ </a:t>
            </a:r>
            <a:r>
              <a:rPr lang="hu-HU" b="1" dirty="0" err="1"/>
              <a:t>btk.ppke.hu</a:t>
            </a:r>
            <a:r>
              <a:rPr lang="hu-HU" dirty="0"/>
              <a:t>”</a:t>
            </a:r>
          </a:p>
          <a:p>
            <a:r>
              <a:rPr lang="hu-HU" b="1" dirty="0"/>
              <a:t>Felhasználóképzés</a:t>
            </a:r>
          </a:p>
          <a:p>
            <a:r>
              <a:rPr lang="hu-HU" b="1" dirty="0" err="1" smtClean="0">
                <a:hlinkClick r:id="rId3"/>
              </a:rPr>
              <a:t>Repozitóriumok</a:t>
            </a:r>
            <a:r>
              <a:rPr lang="hu-HU" dirty="0" smtClean="0">
                <a:hlinkClick r:id="rId3"/>
              </a:rPr>
              <a:t>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(helyi digitális </a:t>
            </a:r>
            <a:r>
              <a:rPr lang="hu-HU" dirty="0"/>
              <a:t>gyűjtemények)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7</a:t>
            </a:fld>
            <a:endParaRPr lang="hu-H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75" y="1005568"/>
            <a:ext cx="3840163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75" y="3696959"/>
            <a:ext cx="3919537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206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97379" y="138792"/>
            <a:ext cx="10515600" cy="1097235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/>
              <a:t>KATALÓGUS</a:t>
            </a:r>
            <a:br>
              <a:rPr lang="hu-HU" sz="3600" b="1" dirty="0" smtClean="0"/>
            </a:br>
            <a:r>
              <a:rPr lang="hu-HU" sz="3000" b="1" dirty="0" smtClean="0">
                <a:hlinkClick r:id="rId2"/>
              </a:rPr>
              <a:t>https://catalogus.btk.ppke.hu/</a:t>
            </a:r>
            <a:r>
              <a:rPr lang="hu-HU" sz="3000" b="1" dirty="0" smtClean="0"/>
              <a:t> </a:t>
            </a:r>
            <a:endParaRPr lang="hu-HU" sz="3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9190" y="1273629"/>
            <a:ext cx="6551815" cy="4895021"/>
          </a:xfrm>
        </p:spPr>
        <p:txBody>
          <a:bodyPr>
            <a:normAutofit fontScale="85000" lnSpcReduction="20000"/>
          </a:bodyPr>
          <a:lstStyle/>
          <a:p>
            <a:r>
              <a:rPr lang="hu-HU" b="1" u="sng" dirty="0" smtClean="0"/>
              <a:t>Tartalma</a:t>
            </a:r>
          </a:p>
          <a:p>
            <a:pPr lvl="1"/>
            <a:r>
              <a:rPr lang="hu-HU" dirty="0" smtClean="0"/>
              <a:t>A könyvtár nyomtatott könyvei, </a:t>
            </a:r>
            <a:r>
              <a:rPr lang="hu-HU" dirty="0" smtClean="0">
                <a:hlinkClick r:id="rId3"/>
              </a:rPr>
              <a:t>például</a:t>
            </a:r>
            <a:endParaRPr lang="hu-HU" dirty="0" smtClean="0"/>
          </a:p>
          <a:p>
            <a:pPr lvl="1"/>
            <a:r>
              <a:rPr lang="hu-HU" dirty="0" smtClean="0"/>
              <a:t>Online könyvek, </a:t>
            </a:r>
            <a:r>
              <a:rPr lang="hu-HU" dirty="0" smtClean="0">
                <a:hlinkClick r:id="rId4"/>
              </a:rPr>
              <a:t>például</a:t>
            </a:r>
            <a:endParaRPr lang="hu-HU" dirty="0" smtClean="0"/>
          </a:p>
          <a:p>
            <a:pPr lvl="1"/>
            <a:r>
              <a:rPr lang="hu-HU" dirty="0" smtClean="0"/>
              <a:t>Doktori disszertációk (+online) </a:t>
            </a:r>
            <a:r>
              <a:rPr lang="hu-HU" dirty="0" smtClean="0">
                <a:hlinkClick r:id="rId5"/>
              </a:rPr>
              <a:t>például</a:t>
            </a:r>
            <a:endParaRPr lang="hu-HU" dirty="0" smtClean="0"/>
          </a:p>
          <a:p>
            <a:pPr lvl="1"/>
            <a:r>
              <a:rPr lang="hu-HU" dirty="0" smtClean="0"/>
              <a:t>Szakdolgozatok (részben online) </a:t>
            </a:r>
            <a:r>
              <a:rPr lang="hu-HU" dirty="0" smtClean="0">
                <a:hlinkClick r:id="rId6"/>
              </a:rPr>
              <a:t>például</a:t>
            </a:r>
            <a:endParaRPr lang="hu-HU" dirty="0" smtClean="0"/>
          </a:p>
          <a:p>
            <a:pPr lvl="1"/>
            <a:r>
              <a:rPr lang="hu-HU" dirty="0" smtClean="0"/>
              <a:t>Régi könyvek (részben online) </a:t>
            </a:r>
            <a:r>
              <a:rPr lang="hu-HU" dirty="0" smtClean="0">
                <a:hlinkClick r:id="rId7"/>
              </a:rPr>
              <a:t>például</a:t>
            </a:r>
            <a:endParaRPr lang="hu-HU" dirty="0" smtClean="0"/>
          </a:p>
          <a:p>
            <a:r>
              <a:rPr lang="hu-HU" b="1" u="sng" dirty="0" smtClean="0"/>
              <a:t>Keresés</a:t>
            </a:r>
            <a:endParaRPr lang="hu-HU" b="1" u="sng" dirty="0"/>
          </a:p>
          <a:p>
            <a:pPr lvl="1"/>
            <a:r>
              <a:rPr lang="hu-HU" dirty="0" smtClean="0"/>
              <a:t>Adatszerkezet; rekord, </a:t>
            </a:r>
            <a:r>
              <a:rPr lang="hu-HU" dirty="0" err="1" smtClean="0"/>
              <a:t>metaadatok</a:t>
            </a:r>
            <a:r>
              <a:rPr lang="hu-HU" dirty="0" smtClean="0"/>
              <a:t>, példány </a:t>
            </a:r>
            <a:br>
              <a:rPr lang="hu-HU" dirty="0" smtClean="0"/>
            </a:br>
            <a:r>
              <a:rPr lang="hu-HU" dirty="0" smtClean="0"/>
              <a:t>Formai</a:t>
            </a:r>
            <a:r>
              <a:rPr lang="hu-HU" dirty="0"/>
              <a:t>, tartalmi </a:t>
            </a:r>
            <a:r>
              <a:rPr lang="hu-HU" dirty="0" smtClean="0"/>
              <a:t>adatok</a:t>
            </a:r>
          </a:p>
          <a:p>
            <a:pPr lvl="2"/>
            <a:r>
              <a:rPr lang="hu-HU" dirty="0" smtClean="0"/>
              <a:t>pl</a:t>
            </a:r>
            <a:r>
              <a:rPr lang="hu-HU" dirty="0"/>
              <a:t>. cím, szerző, közreműködő, kiadó, kiadási év, </a:t>
            </a:r>
            <a:r>
              <a:rPr lang="hu-HU" dirty="0" smtClean="0"/>
              <a:t>nyelv</a:t>
            </a:r>
          </a:p>
          <a:p>
            <a:pPr lvl="2"/>
            <a:r>
              <a:rPr lang="hu-HU" dirty="0" smtClean="0"/>
              <a:t>Pl. ETO, tárgyszó, </a:t>
            </a:r>
            <a:r>
              <a:rPr lang="hu-HU" dirty="0" smtClean="0">
                <a:hlinkClick r:id="rId8"/>
              </a:rPr>
              <a:t>raktári szakjel </a:t>
            </a:r>
            <a:r>
              <a:rPr lang="hu-HU" dirty="0" smtClean="0"/>
              <a:t>– </a:t>
            </a:r>
            <a:br>
              <a:rPr lang="hu-HU" dirty="0" smtClean="0"/>
            </a:br>
            <a:r>
              <a:rPr lang="hu-HU" dirty="0" smtClean="0"/>
              <a:t>pl. 370 </a:t>
            </a:r>
            <a:r>
              <a:rPr lang="hu-HU" dirty="0"/>
              <a:t>A nevelés általában. A nevelés története</a:t>
            </a:r>
            <a:r>
              <a:rPr lang="hu-HU" dirty="0" smtClean="0"/>
              <a:t>.</a:t>
            </a:r>
            <a:endParaRPr lang="hu-HU" dirty="0"/>
          </a:p>
          <a:p>
            <a:pPr lvl="1"/>
            <a:r>
              <a:rPr lang="hu-HU" dirty="0" smtClean="0"/>
              <a:t>Egyszerű („Google-</a:t>
            </a:r>
            <a:r>
              <a:rPr lang="hu-HU" dirty="0" err="1" smtClean="0"/>
              <a:t>like</a:t>
            </a:r>
            <a:r>
              <a:rPr lang="hu-HU" dirty="0" smtClean="0"/>
              <a:t>”)– több adatra egyszerre; </a:t>
            </a:r>
          </a:p>
          <a:p>
            <a:pPr lvl="1"/>
            <a:r>
              <a:rPr lang="hu-HU" dirty="0" smtClean="0"/>
              <a:t>Összetett – egyes mezőkre külön-külön, </a:t>
            </a:r>
            <a:br>
              <a:rPr lang="hu-HU" dirty="0" smtClean="0"/>
            </a:br>
            <a:r>
              <a:rPr lang="hu-HU" dirty="0" smtClean="0"/>
              <a:t>kombinálva (ÉS, VAGY, NEM)</a:t>
            </a:r>
          </a:p>
          <a:p>
            <a:pPr lvl="1"/>
            <a:r>
              <a:rPr lang="hu-HU" dirty="0" smtClean="0"/>
              <a:t>Ékezetek, „kifejezések”, csonkolás*, maszkolás? – </a:t>
            </a:r>
            <a:br>
              <a:rPr lang="hu-HU" dirty="0" smtClean="0"/>
            </a:br>
            <a:r>
              <a:rPr lang="hu-HU" dirty="0" smtClean="0"/>
              <a:t>pl. „Hajdu Zoltán)</a:t>
            </a:r>
          </a:p>
          <a:p>
            <a:pPr lvl="1"/>
            <a:r>
              <a:rPr lang="hu-HU" b="1" dirty="0" smtClean="0"/>
              <a:t>Példány lelőhelye = „Gyűjtemény”!</a:t>
            </a:r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8</a:t>
            </a:fld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821" y="1494789"/>
            <a:ext cx="4767262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églalap 4"/>
          <p:cNvSpPr/>
          <p:nvPr/>
        </p:nvSpPr>
        <p:spPr>
          <a:xfrm>
            <a:off x="3424916" y="3244334"/>
            <a:ext cx="5342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A nevelés általában. A nevelés története. Iskolapolitika.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915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846364" y="199252"/>
            <a:ext cx="10515600" cy="97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u-HU" b="1" dirty="0"/>
              <a:t>Helyi digitális gyűjtemények</a:t>
            </a:r>
            <a:endParaRPr b="1" dirty="0"/>
          </a:p>
        </p:txBody>
      </p:sp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xfrm>
            <a:off x="838200" y="1183821"/>
            <a:ext cx="10515600" cy="461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 err="1">
                <a:hlinkClick r:id="rId3"/>
              </a:rPr>
              <a:t>Repozitóriumok</a:t>
            </a:r>
            <a:r>
              <a:rPr lang="hu-HU" dirty="0"/>
              <a:t>;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/>
              <a:t>Szakdolgozatok</a:t>
            </a:r>
            <a:r>
              <a:rPr lang="hu-HU" dirty="0" smtClean="0"/>
              <a:t>, (diplomamunkák)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/>
              <a:t>Disszertációk,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/>
              <a:t>Publikációk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/>
              <a:t>Tananyagok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/>
              <a:t>Egyetemtörténeti dokumentumok.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Online folyóiratok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Digitális kiadványok</a:t>
            </a:r>
            <a:endParaRPr dirty="0"/>
          </a:p>
        </p:txBody>
      </p:sp>
      <p:sp>
        <p:nvSpPr>
          <p:cNvPr id="106" name="Google Shape;10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9</a:t>
            </a:fld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mtClean="0"/>
              <a:t>2026.10.06.</a:t>
            </a:r>
            <a:endParaRPr/>
          </a:p>
        </p:txBody>
      </p:sp>
      <p:sp>
        <p:nvSpPr>
          <p:cNvPr id="108" name="Google Shape;108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/>
              <a:t>PPKE BTK Könyvtár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1647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838200" y="129747"/>
            <a:ext cx="9304421" cy="890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u-HU" b="1"/>
              <a:t>Repozitóriumok</a:t>
            </a:r>
            <a:endParaRPr sz="3600" b="1"/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295807" y="876160"/>
            <a:ext cx="11600386" cy="548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b="1" u="sng" dirty="0" err="1">
                <a:solidFill>
                  <a:schemeClr val="hlink"/>
                </a:solidFill>
                <a:hlinkClick r:id="rId3"/>
              </a:rPr>
              <a:t>Repozitórium</a:t>
            </a:r>
            <a:r>
              <a:rPr lang="hu-HU" dirty="0"/>
              <a:t>: helyi digitális dokumentumok gyűjtő- és </a:t>
            </a:r>
            <a:r>
              <a:rPr lang="hu-HU" dirty="0" err="1"/>
              <a:t>szolgáltatóhelye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b="1" dirty="0"/>
              <a:t>PETER</a:t>
            </a:r>
            <a:r>
              <a:rPr lang="hu-HU" dirty="0"/>
              <a:t> - </a:t>
            </a:r>
            <a:r>
              <a:rPr lang="hu-HU" u="sng" dirty="0">
                <a:solidFill>
                  <a:schemeClr val="hlink"/>
                </a:solidFill>
                <a:hlinkClick r:id="rId4"/>
              </a:rPr>
              <a:t>https://peter.ppke.hu/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b="1" dirty="0" smtClean="0">
                <a:hlinkClick r:id="rId5"/>
              </a:rPr>
              <a:t>Diplomamunkák 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(</a:t>
            </a:r>
            <a:r>
              <a:rPr lang="hu-HU" b="1" dirty="0" err="1" smtClean="0"/>
              <a:t>Shibboleth</a:t>
            </a:r>
            <a:r>
              <a:rPr lang="hu-HU" b="1" dirty="0" smtClean="0"/>
              <a:t> azonosítással)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b="1" dirty="0"/>
              <a:t>Egyetemi publikációs </a:t>
            </a:r>
            <a:r>
              <a:rPr lang="hu-HU" b="1" dirty="0" err="1"/>
              <a:t>repozitórium</a:t>
            </a:r>
            <a:r>
              <a:rPr lang="hu-HU" b="1" dirty="0"/>
              <a:t> </a:t>
            </a:r>
            <a:r>
              <a:rPr lang="hu-HU" b="1" u="sng" dirty="0" smtClean="0">
                <a:solidFill>
                  <a:schemeClr val="hlink"/>
                </a:solidFill>
              </a:rPr>
              <a:t/>
            </a:r>
            <a:br>
              <a:rPr lang="hu-HU" b="1" u="sng" dirty="0" smtClean="0">
                <a:solidFill>
                  <a:schemeClr val="hlink"/>
                </a:solidFill>
              </a:rPr>
            </a:br>
            <a:r>
              <a:rPr lang="hu-HU" b="1" u="sng" dirty="0" smtClean="0">
                <a:solidFill>
                  <a:schemeClr val="hlink"/>
                </a:solidFill>
                <a:hlinkClick r:id="rId6"/>
              </a:rPr>
              <a:t>például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b="1" dirty="0"/>
              <a:t>Tananyag,</a:t>
            </a:r>
            <a:r>
              <a:rPr lang="hu-HU" b="1" u="sng" dirty="0" smtClean="0">
                <a:solidFill>
                  <a:schemeClr val="hlink"/>
                </a:solidFill>
              </a:rPr>
              <a:t> </a:t>
            </a:r>
            <a:r>
              <a:rPr lang="hu-HU" b="1" u="sng" dirty="0" smtClean="0">
                <a:solidFill>
                  <a:schemeClr val="hlink"/>
                </a:solidFill>
                <a:hlinkClick r:id="rId7"/>
              </a:rPr>
              <a:t>például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b="1" dirty="0" smtClean="0"/>
              <a:t>Disszertációk, </a:t>
            </a:r>
            <a:r>
              <a:rPr lang="hu-HU" b="1" dirty="0" smtClean="0">
                <a:hlinkClick r:id="rId8"/>
              </a:rPr>
              <a:t>például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b="1" u="sng" dirty="0" err="1">
                <a:solidFill>
                  <a:schemeClr val="hlink"/>
                </a:solidFill>
                <a:hlinkClick r:id="rId9"/>
              </a:rPr>
              <a:t>Pázmánytár</a:t>
            </a:r>
            <a:r>
              <a:rPr lang="hu-HU" dirty="0"/>
              <a:t> – egyetemtörténeti anyagok, </a:t>
            </a:r>
            <a:br>
              <a:rPr lang="hu-HU" dirty="0"/>
            </a:br>
            <a:r>
              <a:rPr lang="hu-HU" dirty="0"/>
              <a:t>feltöltés alatt, lásd </a:t>
            </a:r>
            <a:r>
              <a:rPr lang="hu-HU" u="sng" dirty="0">
                <a:solidFill>
                  <a:schemeClr val="hlink"/>
                </a:solidFill>
                <a:hlinkClick r:id="rId10"/>
              </a:rPr>
              <a:t>például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b="1" u="sng" dirty="0" err="1">
                <a:solidFill>
                  <a:schemeClr val="hlink"/>
                </a:solidFill>
                <a:hlinkClick r:id="rId11"/>
              </a:rPr>
              <a:t>Pázmányfind</a:t>
            </a:r>
            <a:r>
              <a:rPr lang="hu-HU" dirty="0"/>
              <a:t> – közös kereső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Hazai </a:t>
            </a:r>
            <a:r>
              <a:rPr lang="hu-HU" dirty="0" err="1"/>
              <a:t>repozitóriumok</a:t>
            </a:r>
            <a:r>
              <a:rPr lang="hu-HU" dirty="0"/>
              <a:t> közös keresője (</a:t>
            </a:r>
            <a:r>
              <a:rPr lang="hu-HU" u="sng" dirty="0">
                <a:solidFill>
                  <a:schemeClr val="hlink"/>
                </a:solidFill>
                <a:hlinkClick r:id="rId12"/>
              </a:rPr>
              <a:t>TUDOKK</a:t>
            </a:r>
            <a:r>
              <a:rPr lang="hu-HU" dirty="0"/>
              <a:t>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Magyar felsőoktatás + MTA konzorciuma (</a:t>
            </a:r>
            <a:r>
              <a:rPr lang="hu-HU" u="sng" dirty="0">
                <a:solidFill>
                  <a:schemeClr val="hlink"/>
                </a:solidFill>
                <a:hlinkClick r:id="rId13"/>
              </a:rPr>
              <a:t>HUNOR</a:t>
            </a:r>
            <a:r>
              <a:rPr lang="hu-HU" dirty="0"/>
              <a:t>)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15" name="Google Shape;115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mtClean="0"/>
              <a:t>2026.10.06.</a:t>
            </a:r>
            <a:endParaRPr/>
          </a:p>
        </p:txBody>
      </p:sp>
      <p:sp>
        <p:nvSpPr>
          <p:cNvPr id="116" name="Google Shape;116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/>
              <a:t>PPKE BTK Könyvtár</a:t>
            </a:r>
            <a:endParaRPr/>
          </a:p>
        </p:txBody>
      </p:sp>
      <p:sp>
        <p:nvSpPr>
          <p:cNvPr id="117" name="Google Shape;117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10</a:t>
            </a:fld>
            <a:endParaRPr/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096000" y="1677581"/>
            <a:ext cx="5447619" cy="3504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04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title"/>
          </p:nvPr>
        </p:nvSpPr>
        <p:spPr>
          <a:xfrm>
            <a:off x="945509" y="256757"/>
            <a:ext cx="9129963" cy="86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u-HU" b="1"/>
              <a:t>Online folyóiratok</a:t>
            </a:r>
            <a:endParaRPr b="1"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1"/>
          </p:nvPr>
        </p:nvSpPr>
        <p:spPr>
          <a:xfrm>
            <a:off x="313037" y="1061499"/>
            <a:ext cx="10515600" cy="487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Online folyóiratok a karon - </a:t>
            </a:r>
            <a:r>
              <a:rPr lang="hu-HU" u="sng" dirty="0">
                <a:solidFill>
                  <a:schemeClr val="hlink"/>
                </a:solidFill>
                <a:hlinkClick r:id="rId3"/>
              </a:rPr>
              <a:t>https://ojs.ppke.hu/</a:t>
            </a:r>
            <a:endParaRPr dirty="0"/>
          </a:p>
          <a:p>
            <a:pPr marL="971550" lvl="1" indent="-514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u-HU" dirty="0" err="1"/>
              <a:t>Axis</a:t>
            </a:r>
            <a:r>
              <a:rPr lang="hu-HU" dirty="0"/>
              <a:t> – Vallás- és eszmetörténeti folyóirat; 2012-2014, 2023-</a:t>
            </a:r>
            <a:endParaRPr dirty="0"/>
          </a:p>
          <a:p>
            <a:pPr marL="971550" lvl="1" indent="-514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u-HU" dirty="0"/>
              <a:t>Humán Innovációs Szemle; 2010-</a:t>
            </a:r>
            <a:endParaRPr dirty="0"/>
          </a:p>
          <a:p>
            <a:pPr marL="971550" lvl="1" indent="-514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u-HU" dirty="0" err="1"/>
              <a:t>Folia</a:t>
            </a:r>
            <a:r>
              <a:rPr lang="hu-HU" dirty="0"/>
              <a:t> </a:t>
            </a:r>
            <a:r>
              <a:rPr lang="hu-HU" dirty="0" err="1"/>
              <a:t>Humanistica</a:t>
            </a:r>
            <a:r>
              <a:rPr lang="hu-HU" dirty="0"/>
              <a:t> et </a:t>
            </a:r>
            <a:r>
              <a:rPr lang="hu-HU" dirty="0" err="1"/>
              <a:t>Socialia</a:t>
            </a:r>
            <a:r>
              <a:rPr lang="hu-HU" dirty="0"/>
              <a:t>; 2023</a:t>
            </a:r>
            <a:endParaRPr dirty="0"/>
          </a:p>
          <a:p>
            <a:pPr marL="971550" lvl="1" indent="-514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u-HU" dirty="0"/>
              <a:t>Mester és Tanítvány; 2004-2010, 2023-</a:t>
            </a:r>
            <a:endParaRPr dirty="0"/>
          </a:p>
          <a:p>
            <a:pPr marL="971550" lvl="1" indent="-514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u-HU" dirty="0"/>
              <a:t>Verbum – </a:t>
            </a:r>
            <a:r>
              <a:rPr lang="hu-HU" dirty="0" err="1"/>
              <a:t>Analecta</a:t>
            </a:r>
            <a:r>
              <a:rPr lang="hu-HU" dirty="0"/>
              <a:t> </a:t>
            </a:r>
            <a:r>
              <a:rPr lang="hu-HU" dirty="0" err="1"/>
              <a:t>Neolatina</a:t>
            </a:r>
            <a:r>
              <a:rPr lang="hu-HU" dirty="0"/>
              <a:t>; 1999-2024.</a:t>
            </a:r>
            <a:endParaRPr dirty="0"/>
          </a:p>
          <a:p>
            <a:pPr marL="971550" lvl="1" indent="-5143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hu-HU" dirty="0"/>
              <a:t>Pázmány </a:t>
            </a:r>
            <a:r>
              <a:rPr lang="hu-HU" dirty="0" err="1"/>
              <a:t>Papers</a:t>
            </a:r>
            <a:r>
              <a:rPr lang="hu-HU" dirty="0"/>
              <a:t> – Journal of </a:t>
            </a:r>
            <a:r>
              <a:rPr lang="hu-HU" dirty="0" err="1"/>
              <a:t>Languages</a:t>
            </a:r>
            <a:r>
              <a:rPr lang="hu-HU" dirty="0"/>
              <a:t> </a:t>
            </a:r>
            <a:br>
              <a:rPr lang="hu-HU" dirty="0"/>
            </a:br>
            <a:r>
              <a:rPr lang="hu-HU" dirty="0"/>
              <a:t>and </a:t>
            </a:r>
            <a:r>
              <a:rPr lang="hu-HU" dirty="0" err="1"/>
              <a:t>Cultures</a:t>
            </a:r>
            <a:r>
              <a:rPr lang="hu-HU" dirty="0"/>
              <a:t>; 2023-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Cikkenként kereshető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u="sng" dirty="0">
                <a:solidFill>
                  <a:schemeClr val="hlink"/>
                </a:solidFill>
                <a:hlinkClick r:id="rId4"/>
              </a:rPr>
              <a:t>MATARKA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u="sng" dirty="0">
                <a:solidFill>
                  <a:schemeClr val="hlink"/>
                </a:solidFill>
                <a:hlinkClick r:id="rId5"/>
              </a:rPr>
              <a:t>EPA</a:t>
            </a:r>
            <a:r>
              <a:rPr lang="hu-HU" dirty="0"/>
              <a:t> (archívum)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u="sng" dirty="0">
                <a:solidFill>
                  <a:schemeClr val="hlink"/>
                </a:solidFill>
                <a:hlinkClick r:id="rId6"/>
              </a:rPr>
              <a:t>REAL</a:t>
            </a:r>
            <a:r>
              <a:rPr lang="hu-HU" dirty="0"/>
              <a:t> (archívum)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u="sng" dirty="0">
                <a:solidFill>
                  <a:schemeClr val="hlink"/>
                </a:solidFill>
                <a:hlinkClick r:id="rId7"/>
              </a:rPr>
              <a:t>MTMT</a:t>
            </a:r>
            <a:endParaRPr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125" name="Google Shape;125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mtClean="0"/>
              <a:t>2026.10.06.</a:t>
            </a:r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/>
              <a:t>PPKE BTK Könyvtár</a:t>
            </a:r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11</a:t>
            </a:fld>
            <a:endParaRPr/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44946" y="2039235"/>
            <a:ext cx="4238367" cy="22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969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>
            <a:spLocks noGrp="1"/>
          </p:cNvSpPr>
          <p:nvPr>
            <p:ph type="title"/>
          </p:nvPr>
        </p:nvSpPr>
        <p:spPr>
          <a:xfrm>
            <a:off x="764059" y="315097"/>
            <a:ext cx="10515600" cy="906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u-HU" b="1"/>
              <a:t>Online</a:t>
            </a:r>
            <a:r>
              <a:rPr lang="hu-HU"/>
              <a:t> </a:t>
            </a:r>
            <a:r>
              <a:rPr lang="hu-HU" b="1"/>
              <a:t>kiadványok</a:t>
            </a:r>
            <a:endParaRPr b="1"/>
          </a:p>
        </p:txBody>
      </p:sp>
      <p:sp>
        <p:nvSpPr>
          <p:cNvPr id="134" name="Google Shape;134;p6"/>
          <p:cNvSpPr txBox="1">
            <a:spLocks noGrp="1"/>
          </p:cNvSpPr>
          <p:nvPr>
            <p:ph type="body" idx="1"/>
          </p:nvPr>
        </p:nvSpPr>
        <p:spPr>
          <a:xfrm>
            <a:off x="838200" y="1130643"/>
            <a:ext cx="10515600" cy="460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Online kiadó – Open Access Kiadványok -  </a:t>
            </a:r>
            <a:r>
              <a:rPr lang="hu-HU" u="sng" dirty="0">
                <a:solidFill>
                  <a:schemeClr val="hlink"/>
                </a:solidFill>
                <a:hlinkClick r:id="rId3"/>
              </a:rPr>
              <a:t>https://omp.ppke.hu/btk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Sorozatok: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/>
              <a:t>Corpus </a:t>
            </a:r>
            <a:r>
              <a:rPr lang="hu-HU" dirty="0" err="1"/>
              <a:t>Fontium</a:t>
            </a:r>
            <a:r>
              <a:rPr lang="hu-HU" dirty="0"/>
              <a:t> </a:t>
            </a:r>
            <a:r>
              <a:rPr lang="hu-HU" dirty="0" err="1"/>
              <a:t>Antiquitatis</a:t>
            </a:r>
            <a:r>
              <a:rPr lang="hu-HU" dirty="0"/>
              <a:t> </a:t>
            </a:r>
            <a:r>
              <a:rPr lang="hu-HU" dirty="0" err="1"/>
              <a:t>Hungaricae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/>
              <a:t>Nyelvelmélet és dialektológia / </a:t>
            </a:r>
            <a:r>
              <a:rPr lang="hu-HU" dirty="0" err="1"/>
              <a:t>kontaktológia</a:t>
            </a:r>
            <a:r>
              <a:rPr lang="hu-HU" dirty="0"/>
              <a:t> / diakrónia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 err="1"/>
              <a:t>Opitz</a:t>
            </a:r>
            <a:r>
              <a:rPr lang="hu-HU" dirty="0"/>
              <a:t> </a:t>
            </a:r>
            <a:r>
              <a:rPr lang="hu-HU" dirty="0" err="1"/>
              <a:t>Archaeologica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 err="1"/>
              <a:t>Scriptorium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 err="1"/>
              <a:t>Studia</a:t>
            </a:r>
            <a:r>
              <a:rPr lang="hu-HU" dirty="0"/>
              <a:t> ad </a:t>
            </a:r>
            <a:r>
              <a:rPr lang="hu-HU" dirty="0" err="1"/>
              <a:t>Archaeologiam</a:t>
            </a:r>
            <a:r>
              <a:rPr lang="hu-HU" dirty="0"/>
              <a:t> </a:t>
            </a:r>
            <a:r>
              <a:rPr lang="hu-HU" dirty="0" err="1"/>
              <a:t>Pazmaniensiae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Önálló kötetek, pl.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hu-HU" dirty="0"/>
              <a:t>Pedagógia – VJTK kiadványok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BTK honlapon - </a:t>
            </a:r>
            <a:r>
              <a:rPr lang="hu-HU" u="sng" dirty="0">
                <a:solidFill>
                  <a:schemeClr val="hlink"/>
                </a:solidFill>
                <a:hlinkClick r:id="rId4"/>
              </a:rPr>
              <a:t>https://btk.ppke.hu/kutatas</a:t>
            </a:r>
            <a:r>
              <a:rPr lang="hu-HU" dirty="0"/>
              <a:t> </a:t>
            </a:r>
            <a:endParaRPr dirty="0"/>
          </a:p>
        </p:txBody>
      </p:sp>
      <p:sp>
        <p:nvSpPr>
          <p:cNvPr id="135" name="Google Shape;1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12</a:t>
            </a:fld>
            <a:endParaRPr/>
          </a:p>
        </p:txBody>
      </p:sp>
      <p:pic>
        <p:nvPicPr>
          <p:cNvPr id="136" name="Google Shape;13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30759" y="1881067"/>
            <a:ext cx="4219048" cy="31238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mtClean="0"/>
              <a:t>2026.10.06.</a:t>
            </a:r>
            <a:endParaRPr/>
          </a:p>
        </p:txBody>
      </p:sp>
      <p:sp>
        <p:nvSpPr>
          <p:cNvPr id="138" name="Google Shape;1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/>
              <a:t>PPKE BTK Könyvtár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70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8150" y="95984"/>
            <a:ext cx="7762336" cy="1550774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Távoli adatbázisok</a:t>
            </a:r>
            <a:br>
              <a:rPr lang="hu-HU" b="1" dirty="0"/>
            </a:br>
            <a:r>
              <a:rPr lang="hu-HU" sz="3600" b="1" dirty="0">
                <a:hlinkClick r:id="rId2"/>
              </a:rPr>
              <a:t>https://</a:t>
            </a:r>
            <a:r>
              <a:rPr lang="hu-HU" sz="3600" b="1" dirty="0" smtClean="0">
                <a:hlinkClick r:id="rId2"/>
              </a:rPr>
              <a:t>btk.ppke.hu/adatbazisok-2</a:t>
            </a:r>
            <a:r>
              <a:rPr lang="hu-HU" sz="3600" b="1" dirty="0"/>
              <a:t> </a:t>
            </a:r>
            <a:br>
              <a:rPr lang="hu-HU" sz="3600" b="1" dirty="0"/>
            </a:br>
            <a:r>
              <a:rPr lang="hu-HU" sz="3600" b="1" dirty="0">
                <a:hlinkClick r:id="rId3"/>
              </a:rPr>
              <a:t>https://</a:t>
            </a:r>
            <a:r>
              <a:rPr lang="hu-HU" sz="3600" b="1" dirty="0" smtClean="0">
                <a:hlinkClick r:id="rId3"/>
              </a:rPr>
              <a:t>ppke.hu/adatbazisok</a:t>
            </a:r>
            <a:r>
              <a:rPr lang="hu-HU" sz="3600" b="1" dirty="0" smtClean="0"/>
              <a:t> </a:t>
            </a:r>
            <a:endParaRPr lang="hu-HU" sz="36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2977" y="1791496"/>
            <a:ext cx="10962503" cy="4238368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Előfizetett adatbázisok :</a:t>
            </a:r>
            <a:br>
              <a:rPr lang="hu-HU" dirty="0" smtClean="0"/>
            </a:br>
            <a:r>
              <a:rPr lang="hu-HU" dirty="0" smtClean="0"/>
              <a:t> kereskedelmi termékek</a:t>
            </a:r>
          </a:p>
          <a:p>
            <a:r>
              <a:rPr lang="hu-HU" dirty="0"/>
              <a:t>A Google és az indexelők korlátai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- </a:t>
            </a:r>
            <a:r>
              <a:rPr lang="hu-HU" dirty="0"/>
              <a:t>A „</a:t>
            </a:r>
            <a:r>
              <a:rPr lang="hu-HU" dirty="0">
                <a:hlinkClick r:id="rId4"/>
              </a:rPr>
              <a:t>láthatatlan web</a:t>
            </a:r>
            <a:r>
              <a:rPr lang="hu-HU" dirty="0"/>
              <a:t>” – </a:t>
            </a:r>
            <a:r>
              <a:rPr lang="hu-HU" dirty="0" err="1"/>
              <a:t>deep</a:t>
            </a:r>
            <a:r>
              <a:rPr lang="hu-HU" dirty="0"/>
              <a:t> </a:t>
            </a:r>
            <a:r>
              <a:rPr lang="hu-HU" dirty="0" err="1"/>
              <a:t>web</a:t>
            </a:r>
            <a:r>
              <a:rPr lang="hu-HU" dirty="0"/>
              <a:t> </a:t>
            </a:r>
            <a:r>
              <a:rPr lang="hu-HU" dirty="0" smtClean="0"/>
              <a:t>– </a:t>
            </a:r>
            <a:r>
              <a:rPr lang="hu-HU" dirty="0" smtClean="0">
                <a:hlinkClick r:id="rId5"/>
              </a:rPr>
              <a:t>cikk</a:t>
            </a:r>
            <a:endParaRPr lang="hu-HU" dirty="0" smtClean="0"/>
          </a:p>
          <a:p>
            <a:pPr lvl="1"/>
            <a:r>
              <a:rPr lang="hu-HU" dirty="0" smtClean="0"/>
              <a:t>Lásd </a:t>
            </a:r>
            <a:r>
              <a:rPr lang="hu-HU" dirty="0" smtClean="0">
                <a:hlinkClick r:id="rId6"/>
              </a:rPr>
              <a:t>például</a:t>
            </a:r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  <a:p>
            <a:pPr marL="0" indent="0">
              <a:buNone/>
            </a:pPr>
            <a:r>
              <a:rPr lang="hu-HU" sz="2400" dirty="0"/>
              <a:t>Forrás: </a:t>
            </a:r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 smtClean="0">
                <a:hlinkClick r:id="rId7"/>
              </a:rPr>
              <a:t>https</a:t>
            </a:r>
            <a:r>
              <a:rPr lang="hu-HU" sz="2400" dirty="0">
                <a:hlinkClick r:id="rId7"/>
              </a:rPr>
              <a:t>://</a:t>
            </a:r>
            <a:r>
              <a:rPr lang="hu-HU" sz="2400" dirty="0" smtClean="0">
                <a:hlinkClick r:id="rId7"/>
              </a:rPr>
              <a:t>www.britannica.com/technology/deep-web</a:t>
            </a:r>
            <a:endParaRPr lang="hu-HU" sz="2400" dirty="0" smtClean="0"/>
          </a:p>
          <a:p>
            <a:endParaRPr lang="hu-HU" sz="24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13</a:t>
            </a:fld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264" y="1556436"/>
            <a:ext cx="5018118" cy="500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81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9574" y="163902"/>
            <a:ext cx="10515600" cy="776288"/>
          </a:xfrm>
        </p:spPr>
        <p:txBody>
          <a:bodyPr/>
          <a:lstStyle/>
          <a:p>
            <a:pPr algn="ctr"/>
            <a:r>
              <a:rPr lang="hu-HU" b="1" dirty="0" smtClean="0"/>
              <a:t>Előfizetett adatbázisok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923026"/>
            <a:ext cx="10515600" cy="5175849"/>
          </a:xfrm>
        </p:spPr>
        <p:txBody>
          <a:bodyPr>
            <a:normAutofit lnSpcReduction="10000"/>
          </a:bodyPr>
          <a:lstStyle/>
          <a:p>
            <a:r>
              <a:rPr lang="hu-HU" dirty="0"/>
              <a:t>Éves előfizetések - </a:t>
            </a:r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ppke.hu/adatbazisok</a:t>
            </a:r>
            <a:endParaRPr lang="hu-HU" dirty="0" smtClean="0"/>
          </a:p>
          <a:p>
            <a:r>
              <a:rPr lang="hu-HU" dirty="0" smtClean="0"/>
              <a:t>Tartalmuk:</a:t>
            </a:r>
          </a:p>
          <a:p>
            <a:pPr lvl="1"/>
            <a:r>
              <a:rPr lang="hu-HU" dirty="0" smtClean="0"/>
              <a:t>E-folyóiratok, folyóirat cikkek</a:t>
            </a:r>
          </a:p>
          <a:p>
            <a:pPr lvl="1"/>
            <a:r>
              <a:rPr lang="hu-HU" dirty="0" smtClean="0"/>
              <a:t>E-könyvek</a:t>
            </a:r>
          </a:p>
          <a:p>
            <a:r>
              <a:rPr lang="hu-HU" dirty="0" smtClean="0"/>
              <a:t>Keletkezés szerint:</a:t>
            </a:r>
          </a:p>
          <a:p>
            <a:pPr lvl="1"/>
            <a:r>
              <a:rPr lang="hu-HU" dirty="0" smtClean="0"/>
              <a:t>Digitálisan létrejött, kiadott, terjesztett</a:t>
            </a:r>
            <a:br>
              <a:rPr lang="hu-HU" dirty="0" smtClean="0"/>
            </a:br>
            <a:r>
              <a:rPr lang="hu-HU" dirty="0" smtClean="0"/>
              <a:t> (</a:t>
            </a:r>
            <a:r>
              <a:rPr lang="hu-HU" dirty="0" err="1" smtClean="0"/>
              <a:t>born</a:t>
            </a:r>
            <a:r>
              <a:rPr lang="hu-HU" dirty="0" smtClean="0"/>
              <a:t> </a:t>
            </a:r>
            <a:r>
              <a:rPr lang="hu-HU" dirty="0" err="1" smtClean="0"/>
              <a:t>digital</a:t>
            </a:r>
            <a:r>
              <a:rPr lang="hu-HU" dirty="0" smtClean="0"/>
              <a:t>)			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>
                <a:hlinkClick r:id="rId3"/>
              </a:rPr>
              <a:t>Craiyon</a:t>
            </a:r>
            <a:endParaRPr lang="hu-HU" dirty="0" smtClean="0"/>
          </a:p>
          <a:p>
            <a:pPr lvl="1"/>
            <a:r>
              <a:rPr lang="hu-HU" dirty="0"/>
              <a:t>Digitalizált</a:t>
            </a:r>
            <a:endParaRPr lang="hu-HU" dirty="0" smtClean="0"/>
          </a:p>
          <a:p>
            <a:r>
              <a:rPr lang="hu-HU" dirty="0" smtClean="0"/>
              <a:t>Hozzáférés vagy letöltés; az egész tartalom nem mindig letölthető </a:t>
            </a:r>
            <a:br>
              <a:rPr lang="hu-HU" dirty="0" smtClean="0"/>
            </a:br>
            <a:r>
              <a:rPr lang="hu-HU" dirty="0" smtClean="0"/>
              <a:t>(főként az e-könyveknél)</a:t>
            </a:r>
          </a:p>
          <a:p>
            <a:r>
              <a:rPr lang="hu-HU" dirty="0" smtClean="0">
                <a:hlinkClick r:id="rId4"/>
              </a:rPr>
              <a:t>Open Access </a:t>
            </a:r>
            <a:r>
              <a:rPr lang="hu-HU" dirty="0" smtClean="0"/>
              <a:t>tartalmak az előfizetett adatbázisokban</a:t>
            </a:r>
          </a:p>
          <a:p>
            <a:pPr lvl="1"/>
            <a:r>
              <a:rPr lang="hu-HU" b="1" dirty="0" err="1" smtClean="0">
                <a:hlinkClick r:id="rId5"/>
              </a:rPr>
              <a:t>Creative</a:t>
            </a:r>
            <a:r>
              <a:rPr lang="hu-HU" b="1" dirty="0" smtClean="0">
                <a:hlinkClick r:id="rId5"/>
              </a:rPr>
              <a:t> </a:t>
            </a:r>
            <a:r>
              <a:rPr lang="hu-HU" b="1" dirty="0" err="1" smtClean="0">
                <a:hlinkClick r:id="rId5"/>
              </a:rPr>
              <a:t>Commons</a:t>
            </a:r>
            <a:r>
              <a:rPr lang="hu-HU" b="1" dirty="0" smtClean="0">
                <a:hlinkClick r:id="rId5"/>
              </a:rPr>
              <a:t> </a:t>
            </a:r>
            <a:r>
              <a:rPr lang="hu-HU" dirty="0" smtClean="0"/>
              <a:t>licencek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14</a:t>
            </a:fld>
            <a:endParaRPr lang="hu-H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058" y="1595229"/>
            <a:ext cx="1871663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875" y="5327196"/>
            <a:ext cx="9525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950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56295"/>
            <a:ext cx="10515600" cy="924569"/>
          </a:xfrm>
        </p:spPr>
        <p:txBody>
          <a:bodyPr/>
          <a:lstStyle/>
          <a:p>
            <a:pPr algn="ctr"/>
            <a:r>
              <a:rPr lang="hu-HU" b="1" dirty="0" smtClean="0">
                <a:hlinkClick r:id="rId2"/>
              </a:rPr>
              <a:t>Hazai</a:t>
            </a:r>
            <a:r>
              <a:rPr lang="hu-HU" b="1" dirty="0" smtClean="0"/>
              <a:t> adatbázisok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270558"/>
            <a:ext cx="10515600" cy="4906405"/>
          </a:xfrm>
        </p:spPr>
        <p:txBody>
          <a:bodyPr/>
          <a:lstStyle/>
          <a:p>
            <a:r>
              <a:rPr lang="hu-HU" b="1" dirty="0" smtClean="0"/>
              <a:t>Akadémia kiadó</a:t>
            </a:r>
          </a:p>
          <a:p>
            <a:pPr lvl="1"/>
            <a:r>
              <a:rPr lang="hu-HU" dirty="0" smtClean="0"/>
              <a:t>Folyóiratok (90 tudományos) </a:t>
            </a:r>
            <a:r>
              <a:rPr lang="hu-HU" dirty="0"/>
              <a:t>- </a:t>
            </a:r>
            <a:r>
              <a:rPr lang="hu-HU" dirty="0">
                <a:hlinkClick r:id="rId3"/>
              </a:rPr>
              <a:t>https://akjournals.com</a:t>
            </a:r>
            <a:r>
              <a:rPr lang="hu-HU" dirty="0" smtClean="0">
                <a:hlinkClick r:id="rId3"/>
              </a:rPr>
              <a:t>/</a:t>
            </a:r>
            <a:r>
              <a:rPr lang="hu-HU" dirty="0" smtClean="0"/>
              <a:t> </a:t>
            </a:r>
          </a:p>
          <a:p>
            <a:pPr lvl="1"/>
            <a:r>
              <a:rPr lang="hu-HU" dirty="0" smtClean="0"/>
              <a:t>Szakkönyvek, szakfolyóiratok </a:t>
            </a:r>
            <a:r>
              <a:rPr lang="hu-HU" dirty="0"/>
              <a:t>– MERSZ - </a:t>
            </a:r>
            <a:r>
              <a:rPr lang="hu-HU" dirty="0">
                <a:hlinkClick r:id="rId4"/>
              </a:rPr>
              <a:t>https://mersz.hu</a:t>
            </a:r>
            <a:r>
              <a:rPr lang="hu-HU" dirty="0" smtClean="0">
                <a:hlinkClick r:id="rId4"/>
              </a:rPr>
              <a:t>/</a:t>
            </a:r>
            <a:r>
              <a:rPr lang="hu-HU" dirty="0" smtClean="0"/>
              <a:t> </a:t>
            </a:r>
          </a:p>
          <a:p>
            <a:r>
              <a:rPr lang="hu-HU" b="1" dirty="0" err="1" smtClean="0"/>
              <a:t>Arcanum</a:t>
            </a:r>
            <a:endParaRPr lang="hu-HU" b="1" dirty="0" smtClean="0"/>
          </a:p>
          <a:p>
            <a:pPr lvl="1"/>
            <a:r>
              <a:rPr lang="hu-HU" b="1" dirty="0" smtClean="0"/>
              <a:t>ADT</a:t>
            </a:r>
            <a:r>
              <a:rPr lang="hu-HU" dirty="0" smtClean="0"/>
              <a:t> – digitalizált időszaki kiadványok (újságok, folyóiratok) adatbázisa</a:t>
            </a:r>
          </a:p>
          <a:p>
            <a:pPr lvl="2"/>
            <a:r>
              <a:rPr lang="hu-HU" sz="2400" dirty="0">
                <a:hlinkClick r:id="rId5"/>
              </a:rPr>
              <a:t>https://adt.arcanum.com</a:t>
            </a:r>
            <a:r>
              <a:rPr lang="hu-HU" dirty="0" smtClean="0">
                <a:hlinkClick r:id="rId5"/>
              </a:rPr>
              <a:t>/</a:t>
            </a:r>
            <a:r>
              <a:rPr lang="hu-HU" dirty="0" smtClean="0"/>
              <a:t> </a:t>
            </a:r>
          </a:p>
          <a:p>
            <a:pPr lvl="1"/>
            <a:r>
              <a:rPr lang="hu-HU" b="1" dirty="0" smtClean="0"/>
              <a:t>SZAKTÁRS</a:t>
            </a:r>
            <a:r>
              <a:rPr lang="hu-HU" dirty="0" smtClean="0"/>
              <a:t> – hazai </a:t>
            </a:r>
            <a:r>
              <a:rPr lang="hu-HU" dirty="0"/>
              <a:t>könyvkiadók adatbázisa - </a:t>
            </a:r>
            <a:r>
              <a:rPr lang="hu-HU" dirty="0">
                <a:hlinkClick r:id="rId6"/>
              </a:rPr>
              <a:t>https://www.szaktars.hu</a:t>
            </a:r>
            <a:r>
              <a:rPr lang="hu-HU" dirty="0" smtClean="0">
                <a:hlinkClick r:id="rId6"/>
              </a:rPr>
              <a:t>/</a:t>
            </a:r>
            <a:r>
              <a:rPr lang="hu-HU" dirty="0" smtClean="0"/>
              <a:t> </a:t>
            </a:r>
          </a:p>
          <a:p>
            <a:pPr lvl="1"/>
            <a:r>
              <a:rPr lang="hu-HU" dirty="0"/>
              <a:t>Kézikönyvtár - </a:t>
            </a:r>
            <a:r>
              <a:rPr lang="hu-HU" dirty="0">
                <a:hlinkClick r:id="rId7"/>
              </a:rPr>
              <a:t>https://www.arcanum.com/hu/online-kiadvanyok</a:t>
            </a:r>
            <a:r>
              <a:rPr lang="hu-HU" dirty="0" smtClean="0">
                <a:hlinkClick r:id="rId7"/>
              </a:rPr>
              <a:t>/</a:t>
            </a:r>
            <a:endParaRPr lang="hu-HU" dirty="0" smtClean="0"/>
          </a:p>
          <a:p>
            <a:pPr lvl="1"/>
            <a:endParaRPr lang="hu-HU" dirty="0" smtClean="0"/>
          </a:p>
          <a:p>
            <a:r>
              <a:rPr lang="hu-HU" b="1" dirty="0" err="1"/>
              <a:t>L'Harmattan</a:t>
            </a:r>
            <a:r>
              <a:rPr lang="hu-HU" dirty="0"/>
              <a:t> Open Access - </a:t>
            </a:r>
            <a:r>
              <a:rPr lang="hu-HU" dirty="0">
                <a:hlinkClick r:id="rId8"/>
              </a:rPr>
              <a:t>https://openaccess.hu</a:t>
            </a:r>
            <a:r>
              <a:rPr lang="hu-HU" dirty="0" smtClean="0">
                <a:hlinkClick r:id="rId8"/>
              </a:rPr>
              <a:t>/</a:t>
            </a:r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pPr lvl="2"/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15</a:t>
            </a:fld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936" y="1207553"/>
            <a:ext cx="2257425" cy="64770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79789" y="2117193"/>
            <a:ext cx="1447800" cy="40957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65439" y="3370520"/>
            <a:ext cx="2476500" cy="409575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17568" y="4568039"/>
            <a:ext cx="2124371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6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99848" y="220207"/>
            <a:ext cx="10515600" cy="754578"/>
          </a:xfrm>
        </p:spPr>
        <p:txBody>
          <a:bodyPr/>
          <a:lstStyle/>
          <a:p>
            <a:pPr algn="ctr"/>
            <a:r>
              <a:rPr lang="hu-HU" b="1" dirty="0" smtClean="0">
                <a:hlinkClick r:id="rId2"/>
              </a:rPr>
              <a:t>Külföldi </a:t>
            </a:r>
            <a:r>
              <a:rPr lang="hu-HU" b="1" dirty="0" smtClean="0"/>
              <a:t>adatbázisok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7585" y="1000664"/>
            <a:ext cx="9721970" cy="51762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dirty="0" smtClean="0"/>
              <a:t>Néhány példa:</a:t>
            </a:r>
          </a:p>
          <a:p>
            <a:r>
              <a:rPr lang="hu-HU" u="sng" dirty="0">
                <a:hlinkClick r:id="rId3"/>
              </a:rPr>
              <a:t> </a:t>
            </a:r>
            <a:r>
              <a:rPr lang="hu-HU" u="sng" dirty="0" err="1">
                <a:hlinkClick r:id="rId3"/>
              </a:rPr>
              <a:t>Academic</a:t>
            </a:r>
            <a:r>
              <a:rPr lang="hu-HU" u="sng" dirty="0">
                <a:hlinkClick r:id="rId3"/>
              </a:rPr>
              <a:t> </a:t>
            </a:r>
            <a:r>
              <a:rPr lang="hu-HU" u="sng" dirty="0" err="1">
                <a:hlinkClick r:id="rId3"/>
              </a:rPr>
              <a:t>Search</a:t>
            </a:r>
            <a:r>
              <a:rPr lang="hu-HU" u="sng" dirty="0">
                <a:hlinkClick r:id="rId3"/>
              </a:rPr>
              <a:t> </a:t>
            </a:r>
            <a:r>
              <a:rPr lang="hu-HU" u="sng" dirty="0" err="1" smtClean="0">
                <a:hlinkClick r:id="rId3"/>
              </a:rPr>
              <a:t>Complete</a:t>
            </a:r>
            <a:r>
              <a:rPr lang="hu-HU" u="sng" dirty="0" smtClean="0"/>
              <a:t> + </a:t>
            </a:r>
            <a:r>
              <a:rPr lang="hu-HU" u="sng" dirty="0" err="1" smtClean="0">
                <a:hlinkClick r:id="rId4"/>
              </a:rPr>
              <a:t>Info</a:t>
            </a:r>
            <a:endParaRPr lang="hu-HU" dirty="0"/>
          </a:p>
          <a:p>
            <a:pPr lvl="1"/>
            <a:r>
              <a:rPr lang="hu-HU" dirty="0"/>
              <a:t>Multidiszciplináris indexelő szolgáltatás, több szakterület számára nyújt részben bibliográfiai információkat, részben teljes szövegű cikkeket</a:t>
            </a:r>
            <a:r>
              <a:rPr lang="hu-HU" dirty="0" smtClean="0"/>
              <a:t>.</a:t>
            </a:r>
            <a:endParaRPr lang="hu-HU" dirty="0"/>
          </a:p>
          <a:p>
            <a:pPr lvl="1"/>
            <a:r>
              <a:rPr lang="hu-HU" dirty="0"/>
              <a:t>A legfontosabb folyóiratok cikkei teljes szöveggel letölthetők, egyes szaklapoknál néhány hónaptól 1-2 évig terjedő késleltetési időszakot alkalmaz</a:t>
            </a:r>
            <a:r>
              <a:rPr lang="hu-HU" dirty="0" smtClean="0"/>
              <a:t>.</a:t>
            </a:r>
          </a:p>
          <a:p>
            <a:r>
              <a:rPr lang="en-US" u="sng" dirty="0">
                <a:hlinkClick r:id="rId5"/>
              </a:rPr>
              <a:t>Central and Eastern European Library</a:t>
            </a:r>
            <a:r>
              <a:rPr lang="en-US" dirty="0"/>
              <a:t> (CEEOL)</a:t>
            </a:r>
          </a:p>
          <a:p>
            <a:pPr lvl="1"/>
            <a:r>
              <a:rPr lang="hu-HU" dirty="0"/>
              <a:t>A Közép- és Kelet-Európai Online Könyvtár (www.ceeol.com) a közép-, kelet- és délkelet-európai humán- és társadalomtudományi</a:t>
            </a:r>
            <a:br>
              <a:rPr lang="hu-HU" dirty="0"/>
            </a:br>
            <a:r>
              <a:rPr lang="hu-HU" dirty="0"/>
              <a:t>publikációk teljes szövegű, indexelt dokumentumainak rendkívül specializált és átfogó gyűjteményét kínáló vezető </a:t>
            </a:r>
            <a:r>
              <a:rPr lang="hu-HU" dirty="0" smtClean="0"/>
              <a:t>adatbázisa.</a:t>
            </a:r>
            <a:endParaRPr lang="hu-HU" dirty="0"/>
          </a:p>
          <a:p>
            <a:pPr lvl="1"/>
            <a:r>
              <a:rPr lang="hu-HU" dirty="0" smtClean="0"/>
              <a:t>ACEEOL 2898 </a:t>
            </a:r>
            <a:r>
              <a:rPr lang="hu-HU" dirty="0"/>
              <a:t>SSH </a:t>
            </a:r>
            <a:r>
              <a:rPr lang="hu-HU" dirty="0" smtClean="0"/>
              <a:t>folyóiratcímet tartalmazz, 989423 indexelt, </a:t>
            </a:r>
            <a:br>
              <a:rPr lang="hu-HU" dirty="0" smtClean="0"/>
            </a:br>
            <a:r>
              <a:rPr lang="hu-HU" dirty="0" smtClean="0"/>
              <a:t>teljes </a:t>
            </a:r>
            <a:r>
              <a:rPr lang="hu-HU" dirty="0"/>
              <a:t>szövegű cikkel.</a:t>
            </a:r>
            <a:br>
              <a:rPr lang="hu-HU" dirty="0"/>
            </a:br>
            <a:r>
              <a:rPr lang="hu-HU" dirty="0" smtClean="0"/>
              <a:t>A </a:t>
            </a:r>
            <a:r>
              <a:rPr lang="hu-HU" dirty="0"/>
              <a:t>benne foglalt folyóiratok jelentős részének az összes évfolyama, teljességre törekedve szerepel az adatbázisban.</a:t>
            </a:r>
          </a:p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16</a:t>
            </a:fld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122" y="1759788"/>
            <a:ext cx="876570" cy="87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544" y="3325034"/>
            <a:ext cx="8763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16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9574" y="276045"/>
            <a:ext cx="10515600" cy="836673"/>
          </a:xfrm>
        </p:spPr>
        <p:txBody>
          <a:bodyPr/>
          <a:lstStyle/>
          <a:p>
            <a:pPr algn="ctr"/>
            <a:r>
              <a:rPr lang="hu-HU" b="1" dirty="0">
                <a:hlinkClick r:id="rId2"/>
              </a:rPr>
              <a:t>Külföldi </a:t>
            </a:r>
            <a:r>
              <a:rPr lang="hu-HU" b="1" dirty="0"/>
              <a:t>adatbázisok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64079" y="1178644"/>
            <a:ext cx="9194321" cy="4816714"/>
          </a:xfrm>
        </p:spPr>
        <p:txBody>
          <a:bodyPr>
            <a:normAutofit/>
          </a:bodyPr>
          <a:lstStyle/>
          <a:p>
            <a:r>
              <a:rPr lang="hu-HU" b="1" dirty="0" smtClean="0">
                <a:hlinkClick r:id="rId3"/>
              </a:rPr>
              <a:t>JSTOR</a:t>
            </a:r>
            <a:endParaRPr lang="hu-HU" b="1" dirty="0" smtClean="0"/>
          </a:p>
          <a:p>
            <a:pPr lvl="1"/>
            <a:r>
              <a:rPr lang="hu-HU" dirty="0"/>
              <a:t>Archív tudományos folyóiratok elérését kínálja minden tudományterületről, címenként eltérő késleltetéssel (1-5 év</a:t>
            </a:r>
            <a:r>
              <a:rPr lang="hu-HU" dirty="0" smtClean="0"/>
              <a:t>). </a:t>
            </a:r>
            <a:br>
              <a:rPr lang="hu-HU" dirty="0" smtClean="0"/>
            </a:br>
            <a:r>
              <a:rPr lang="hu-HU" dirty="0" smtClean="0"/>
              <a:t>Több mint 12 millió folyóiratcikk, könyv, kép.</a:t>
            </a:r>
          </a:p>
          <a:p>
            <a:r>
              <a:rPr lang="hu-HU" b="1" dirty="0" err="1" smtClean="0">
                <a:hlinkClick r:id="rId4"/>
              </a:rPr>
              <a:t>Sage</a:t>
            </a:r>
            <a:r>
              <a:rPr lang="hu-HU" b="1" dirty="0" smtClean="0">
                <a:hlinkClick r:id="rId4"/>
              </a:rPr>
              <a:t> </a:t>
            </a:r>
            <a:r>
              <a:rPr lang="hu-HU" b="1" dirty="0" err="1" smtClean="0">
                <a:hlinkClick r:id="rId4"/>
              </a:rPr>
              <a:t>Journals</a:t>
            </a:r>
            <a:endParaRPr lang="hu-HU" b="1" dirty="0" smtClean="0"/>
          </a:p>
          <a:p>
            <a:pPr lvl="1"/>
            <a:r>
              <a:rPr lang="hu-HU" dirty="0"/>
              <a:t>Az elérhető témakörök: Bölcsészet- és társadalomtudományi folyóiratok (</a:t>
            </a:r>
            <a:r>
              <a:rPr lang="hu-HU" dirty="0" err="1"/>
              <a:t>Humanities</a:t>
            </a:r>
            <a:r>
              <a:rPr lang="hu-HU" dirty="0"/>
              <a:t> and </a:t>
            </a:r>
            <a:r>
              <a:rPr lang="hu-HU" dirty="0" err="1"/>
              <a:t>Social</a:t>
            </a:r>
            <a:r>
              <a:rPr lang="hu-HU" dirty="0"/>
              <a:t> </a:t>
            </a:r>
            <a:r>
              <a:rPr lang="hu-HU" dirty="0" err="1"/>
              <a:t>Sciences</a:t>
            </a:r>
            <a:r>
              <a:rPr lang="hu-HU" dirty="0" smtClean="0"/>
              <a:t>).</a:t>
            </a:r>
          </a:p>
          <a:p>
            <a:r>
              <a:rPr lang="hu-HU" b="1" dirty="0" smtClean="0">
                <a:hlinkClick r:id="rId5"/>
              </a:rPr>
              <a:t>Springer </a:t>
            </a:r>
            <a:r>
              <a:rPr lang="hu-HU" b="1" dirty="0" err="1" smtClean="0">
                <a:hlinkClick r:id="rId5"/>
              </a:rPr>
              <a:t>Nature</a:t>
            </a:r>
            <a:endParaRPr lang="hu-HU" b="1" dirty="0" smtClean="0"/>
          </a:p>
          <a:p>
            <a:pPr lvl="1"/>
            <a:r>
              <a:rPr lang="hu-HU" dirty="0"/>
              <a:t>Bölcsészet- és társadalomtudomány,  jogtudomány, műszaki folyóiratok.</a:t>
            </a:r>
            <a:br>
              <a:rPr lang="hu-HU" dirty="0"/>
            </a:br>
            <a:r>
              <a:rPr lang="hu-HU" dirty="0"/>
              <a:t>Kurrens, az élvonalba számító nemzetközi, színvonalas szaklapok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17</a:t>
            </a:fld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964" y="2775369"/>
            <a:ext cx="21907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846" y="3805238"/>
            <a:ext cx="16668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283" y="966518"/>
            <a:ext cx="9810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932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51500"/>
            <a:ext cx="8909957" cy="852617"/>
          </a:xfrm>
        </p:spPr>
        <p:txBody>
          <a:bodyPr/>
          <a:lstStyle/>
          <a:p>
            <a:pPr algn="ctr"/>
            <a:r>
              <a:rPr lang="hu-HU" b="1" dirty="0" smtClean="0">
                <a:hlinkClick r:id="rId2"/>
              </a:rPr>
              <a:t>Elérés</a:t>
            </a:r>
            <a:r>
              <a:rPr lang="hu-HU" b="1" dirty="0" smtClean="0"/>
              <a:t>, hozzáférés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40179" y="1091701"/>
            <a:ext cx="8493578" cy="5211128"/>
          </a:xfrm>
        </p:spPr>
        <p:txBody>
          <a:bodyPr>
            <a:normAutofit lnSpcReduction="10000"/>
          </a:bodyPr>
          <a:lstStyle/>
          <a:p>
            <a:r>
              <a:rPr lang="hu-HU" b="1" dirty="0" smtClean="0"/>
              <a:t>Intézményből</a:t>
            </a:r>
            <a:r>
              <a:rPr lang="hu-HU" dirty="0" smtClean="0"/>
              <a:t> – </a:t>
            </a:r>
            <a:r>
              <a:rPr lang="hu-HU" dirty="0" err="1" smtClean="0"/>
              <a:t>on</a:t>
            </a:r>
            <a:r>
              <a:rPr lang="hu-HU" dirty="0" smtClean="0"/>
              <a:t>-campus</a:t>
            </a:r>
          </a:p>
          <a:p>
            <a:pPr lvl="1"/>
            <a:r>
              <a:rPr lang="hu-HU" dirty="0" smtClean="0"/>
              <a:t>IP cím alapján, helyi hálózatról azonosít, vezetékes vagy </a:t>
            </a:r>
            <a:r>
              <a:rPr lang="hu-HU" dirty="0" err="1" smtClean="0"/>
              <a:t>WiFi</a:t>
            </a:r>
            <a:r>
              <a:rPr lang="hu-HU" dirty="0" smtClean="0"/>
              <a:t> hozzáféréssel.</a:t>
            </a:r>
          </a:p>
          <a:p>
            <a:r>
              <a:rPr lang="hu-HU" b="1" dirty="0" smtClean="0"/>
              <a:t>Intézményen</a:t>
            </a:r>
            <a:r>
              <a:rPr lang="hu-HU" dirty="0" smtClean="0"/>
              <a:t> kívül – </a:t>
            </a:r>
            <a:r>
              <a:rPr lang="hu-HU" dirty="0" err="1" smtClean="0"/>
              <a:t>off-campus</a:t>
            </a:r>
            <a:r>
              <a:rPr lang="hu-HU" dirty="0" smtClean="0"/>
              <a:t> </a:t>
            </a:r>
          </a:p>
          <a:p>
            <a:pPr lvl="1"/>
            <a:r>
              <a:rPr lang="hu-HU" b="1" dirty="0" err="1" smtClean="0"/>
              <a:t>Shibboleth-azonosítással</a:t>
            </a:r>
            <a:r>
              <a:rPr lang="hu-HU" dirty="0" smtClean="0"/>
              <a:t>: ha a szolgáltató lehetővé </a:t>
            </a:r>
            <a:br>
              <a:rPr lang="hu-HU" dirty="0" smtClean="0"/>
            </a:br>
            <a:r>
              <a:rPr lang="hu-HU" dirty="0" smtClean="0"/>
              <a:t>tette, az egyetemi </a:t>
            </a:r>
            <a:r>
              <a:rPr lang="hu-HU" dirty="0" err="1" smtClean="0"/>
              <a:t>Zimbra</a:t>
            </a:r>
            <a:r>
              <a:rPr lang="hu-HU" dirty="0" smtClean="0"/>
              <a:t> levelezőrendszerhez kapott </a:t>
            </a:r>
            <a:r>
              <a:rPr lang="hu-HU" dirty="0" err="1" smtClean="0"/>
              <a:t>Shibboleth</a:t>
            </a:r>
            <a:r>
              <a:rPr lang="hu-HU" dirty="0" smtClean="0"/>
              <a:t>/</a:t>
            </a:r>
            <a:r>
              <a:rPr lang="hu-HU" dirty="0" err="1" smtClean="0"/>
              <a:t>eduID</a:t>
            </a:r>
            <a:r>
              <a:rPr lang="hu-HU" dirty="0" smtClean="0"/>
              <a:t> felhasználónévvel </a:t>
            </a:r>
            <a:br>
              <a:rPr lang="hu-HU" dirty="0" smtClean="0"/>
            </a:br>
            <a:r>
              <a:rPr lang="hu-HU" dirty="0" smtClean="0"/>
              <a:t>és jelszóval belépve, bárhonnan kapcsolódni </a:t>
            </a:r>
            <a:br>
              <a:rPr lang="hu-HU" dirty="0" smtClean="0"/>
            </a:br>
            <a:r>
              <a:rPr lang="hu-HU" dirty="0" smtClean="0"/>
              <a:t>Bővebben: </a:t>
            </a:r>
            <a:r>
              <a:rPr lang="hu-HU" dirty="0" smtClean="0">
                <a:hlinkClick r:id="rId3"/>
              </a:rPr>
              <a:t>https://info.ppke.hu/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b="1" dirty="0" smtClean="0"/>
              <a:t>BEJELENTKEZÉS / LOGIN -&gt; </a:t>
            </a:r>
            <a:r>
              <a:rPr lang="hu-HU" b="1" dirty="0" err="1" smtClean="0"/>
              <a:t>eduID</a:t>
            </a:r>
            <a:r>
              <a:rPr lang="hu-HU" b="1" dirty="0" smtClean="0"/>
              <a:t> -&gt; </a:t>
            </a:r>
            <a:br>
              <a:rPr lang="hu-HU" b="1" dirty="0" smtClean="0"/>
            </a:br>
            <a:r>
              <a:rPr lang="hu-HU" b="1" dirty="0" smtClean="0"/>
              <a:t>Egyetem neve: Pázmány -&gt; </a:t>
            </a:r>
            <a:br>
              <a:rPr lang="hu-HU" b="1" dirty="0" smtClean="0"/>
            </a:br>
            <a:r>
              <a:rPr lang="hu-HU" b="1" dirty="0" err="1" smtClean="0"/>
              <a:t>Shibboleth</a:t>
            </a:r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err="1" smtClean="0">
                <a:hlinkClick r:id="rId4"/>
              </a:rPr>
              <a:t>EduID</a:t>
            </a:r>
            <a:r>
              <a:rPr lang="hu-HU" b="1" dirty="0" smtClean="0">
                <a:hlinkClick r:id="rId4"/>
              </a:rPr>
              <a:t>/</a:t>
            </a:r>
            <a:r>
              <a:rPr lang="hu-HU" b="1" dirty="0" err="1" smtClean="0">
                <a:hlinkClick r:id="rId4"/>
              </a:rPr>
              <a:t>Shibboleth</a:t>
            </a:r>
            <a:r>
              <a:rPr lang="hu-HU" b="1" dirty="0" smtClean="0"/>
              <a:t> – részletes leírás</a:t>
            </a:r>
          </a:p>
          <a:p>
            <a:pPr lvl="1"/>
            <a:r>
              <a:rPr lang="hu-HU" dirty="0" smtClean="0"/>
              <a:t>Felhasználói </a:t>
            </a:r>
            <a:r>
              <a:rPr lang="hu-HU" dirty="0"/>
              <a:t>profil regisztrálásával </a:t>
            </a:r>
            <a:r>
              <a:rPr lang="hu-HU" dirty="0" smtClean="0"/>
              <a:t>– </a:t>
            </a:r>
            <a:br>
              <a:rPr lang="hu-HU" dirty="0" smtClean="0"/>
            </a:br>
            <a:r>
              <a:rPr lang="hu-HU" dirty="0" smtClean="0"/>
              <a:t>Campus </a:t>
            </a:r>
            <a:r>
              <a:rPr lang="hu-HU" dirty="0" err="1"/>
              <a:t>Activated</a:t>
            </a:r>
            <a:r>
              <a:rPr lang="hu-HU" dirty="0"/>
              <a:t> </a:t>
            </a:r>
            <a:r>
              <a:rPr lang="hu-HU" dirty="0" err="1"/>
              <a:t>Subscriber</a:t>
            </a:r>
            <a:r>
              <a:rPr lang="hu-HU" dirty="0"/>
              <a:t> Access, </a:t>
            </a:r>
            <a:r>
              <a:rPr lang="hu-HU" dirty="0">
                <a:hlinkClick r:id="rId5"/>
              </a:rPr>
              <a:t>CASA</a:t>
            </a:r>
            <a:r>
              <a:rPr lang="hu-HU" dirty="0"/>
              <a:t> 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18</a:t>
            </a:fld>
            <a:endParaRPr lang="hu-H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820" y="957845"/>
            <a:ext cx="4086679" cy="2021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086" y="3679727"/>
            <a:ext cx="4802413" cy="191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2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93298"/>
            <a:ext cx="10515600" cy="149236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000" b="1" dirty="0"/>
              <a:t>Elektronikus Információszolgáltatás Nemzeti Program (EISZ)</a:t>
            </a:r>
            <a:br>
              <a:rPr lang="hu-HU" sz="4000" b="1" dirty="0"/>
            </a:br>
            <a:r>
              <a:rPr lang="hu-HU" sz="3600" b="1" dirty="0">
                <a:hlinkClick r:id="rId2"/>
              </a:rPr>
              <a:t>https://eisz.mtak.hu</a:t>
            </a:r>
            <a:r>
              <a:rPr lang="hu-HU" sz="3600" b="1" dirty="0" smtClean="0">
                <a:hlinkClick r:id="rId2"/>
              </a:rPr>
              <a:t>/</a:t>
            </a:r>
            <a:r>
              <a:rPr lang="hu-HU" sz="3600" b="1" dirty="0" smtClean="0"/>
              <a:t> </a:t>
            </a:r>
            <a:endParaRPr lang="hu-HU" sz="36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„Az </a:t>
            </a:r>
            <a:r>
              <a:rPr lang="hu-HU" dirty="0"/>
              <a:t>Elektronikus Információszolgáltatás Nemzeti Program (EISZ) a hazai felsőoktatás, közgyűjteményi szféra és a nonprofit kutatásban résztvevők számára nyújt hozzáférést </a:t>
            </a:r>
            <a:r>
              <a:rPr lang="hu-HU" b="1" dirty="0"/>
              <a:t>elektronikus tudományos tartalmak</a:t>
            </a:r>
            <a:r>
              <a:rPr lang="hu-HU" dirty="0"/>
              <a:t>hoz nemzeti licenc vásárlásával</a:t>
            </a:r>
            <a:r>
              <a:rPr lang="hu-HU" dirty="0" smtClean="0"/>
              <a:t>.”</a:t>
            </a:r>
          </a:p>
          <a:p>
            <a:r>
              <a:rPr lang="hu-HU" dirty="0"/>
              <a:t>Az EISZ keretében előfizetett </a:t>
            </a:r>
            <a:r>
              <a:rPr lang="hu-HU" dirty="0" smtClean="0"/>
              <a:t>adatbázisok, tartalmak, intézmények </a:t>
            </a:r>
            <a:r>
              <a:rPr lang="hu-HU" dirty="0"/>
              <a:t>kereshető katalógusa a </a:t>
            </a:r>
            <a:r>
              <a:rPr lang="hu-HU" b="1" dirty="0" err="1" smtClean="0"/>
              <a:t>Compass</a:t>
            </a:r>
            <a:endParaRPr lang="hu-HU" b="1" dirty="0" smtClean="0"/>
          </a:p>
          <a:p>
            <a:pPr lvl="1"/>
            <a:r>
              <a:rPr lang="hu-HU" dirty="0">
                <a:hlinkClick r:id="rId3"/>
              </a:rPr>
              <a:t>https://compass.mtak.hu</a:t>
            </a:r>
            <a:r>
              <a:rPr lang="hu-HU" dirty="0" smtClean="0">
                <a:hlinkClick r:id="rId3"/>
              </a:rPr>
              <a:t>/</a:t>
            </a:r>
            <a:r>
              <a:rPr lang="hu-HU" dirty="0" smtClean="0"/>
              <a:t> </a:t>
            </a:r>
          </a:p>
          <a:p>
            <a:r>
              <a:rPr lang="hu-HU" dirty="0" smtClean="0"/>
              <a:t>Tartalma:</a:t>
            </a:r>
          </a:p>
          <a:p>
            <a:pPr lvl="1"/>
            <a:r>
              <a:rPr lang="hu-HU" dirty="0" smtClean="0"/>
              <a:t>Előfizetett adatbázisok,</a:t>
            </a:r>
          </a:p>
          <a:p>
            <a:pPr lvl="1"/>
            <a:r>
              <a:rPr lang="hu-HU" dirty="0" smtClean="0"/>
              <a:t>Adatbázisok tartalma; e-folyóiratok, e-könyvek,</a:t>
            </a:r>
          </a:p>
          <a:p>
            <a:pPr lvl="1"/>
            <a:r>
              <a:rPr lang="hu-HU" dirty="0" smtClean="0"/>
              <a:t>Előfizető intézmények.</a:t>
            </a:r>
          </a:p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90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83362" y="226135"/>
            <a:ext cx="10515600" cy="793541"/>
          </a:xfrm>
        </p:spPr>
        <p:txBody>
          <a:bodyPr>
            <a:noAutofit/>
          </a:bodyPr>
          <a:lstStyle/>
          <a:p>
            <a:pPr algn="ctr"/>
            <a:r>
              <a:rPr lang="hu-HU" sz="3500" b="1" dirty="0"/>
              <a:t>Hol kereshetünk még szakirodalmat?</a:t>
            </a:r>
            <a:br>
              <a:rPr lang="hu-HU" sz="3500" b="1" dirty="0"/>
            </a:br>
            <a:r>
              <a:rPr lang="hu-HU" sz="2800" b="1" dirty="0">
                <a:hlinkClick r:id="rId2"/>
              </a:rPr>
              <a:t>https://btk.ppke.hu/konyv-es-folyoiratbeszerzes-2</a:t>
            </a:r>
            <a:r>
              <a:rPr lang="hu-HU" sz="2800" b="1" dirty="0"/>
              <a:t>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15735" y="1387068"/>
            <a:ext cx="10515600" cy="4969265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Magyar Országos Közös Katalógus </a:t>
            </a:r>
            <a:r>
              <a:rPr lang="hu-HU" dirty="0" smtClean="0"/>
              <a:t>(</a:t>
            </a:r>
            <a:r>
              <a:rPr lang="hu-HU" b="1" dirty="0" smtClean="0"/>
              <a:t>MOKKA</a:t>
            </a:r>
            <a:r>
              <a:rPr lang="hu-HU" dirty="0" smtClean="0"/>
              <a:t>) </a:t>
            </a:r>
            <a:r>
              <a:rPr lang="hu-HU" dirty="0">
                <a:hlinkClick r:id="rId3"/>
              </a:rPr>
              <a:t>https://mokka.hu</a:t>
            </a:r>
            <a:r>
              <a:rPr lang="hu-HU" dirty="0" smtClean="0">
                <a:hlinkClick r:id="rId3"/>
              </a:rPr>
              <a:t>/</a:t>
            </a:r>
            <a:endParaRPr lang="hu-HU" dirty="0" smtClean="0"/>
          </a:p>
          <a:p>
            <a:pPr lvl="1"/>
            <a:r>
              <a:rPr lang="hu-HU" dirty="0" smtClean="0"/>
              <a:t> Magyar könyvtárak egy részének kereshető közös katalógusa; könyvek, cikkek</a:t>
            </a:r>
          </a:p>
          <a:p>
            <a:r>
              <a:rPr lang="hu-HU" dirty="0" smtClean="0"/>
              <a:t>Magyar </a:t>
            </a:r>
            <a:r>
              <a:rPr lang="hu-HU" dirty="0"/>
              <a:t>Tudományos Művek Tára </a:t>
            </a:r>
            <a:r>
              <a:rPr lang="hu-HU" dirty="0" smtClean="0"/>
              <a:t>(</a:t>
            </a:r>
            <a:r>
              <a:rPr lang="hu-HU" b="1" dirty="0" smtClean="0"/>
              <a:t>MTMT</a:t>
            </a:r>
            <a:r>
              <a:rPr lang="hu-HU" dirty="0" smtClean="0"/>
              <a:t>) </a:t>
            </a:r>
            <a:r>
              <a:rPr lang="hu-HU" dirty="0" smtClean="0">
                <a:hlinkClick r:id="rId4"/>
              </a:rPr>
              <a:t>https://mtmt.hu/</a:t>
            </a:r>
            <a:r>
              <a:rPr lang="hu-HU" dirty="0" smtClean="0"/>
              <a:t> </a:t>
            </a:r>
          </a:p>
          <a:p>
            <a:pPr lvl="1"/>
            <a:r>
              <a:rPr lang="hu-HU" dirty="0" smtClean="0"/>
              <a:t>Hazai tudományos publikációk országos adatbázisa; </a:t>
            </a:r>
            <a:br>
              <a:rPr lang="hu-HU" dirty="0" smtClean="0"/>
            </a:br>
            <a:r>
              <a:rPr lang="hu-HU" dirty="0" smtClean="0"/>
              <a:t>könyvek, cikkek, könyvfejezetek, konferenciaközlemények stb.</a:t>
            </a:r>
          </a:p>
          <a:p>
            <a:r>
              <a:rPr lang="hu-HU" dirty="0" smtClean="0"/>
              <a:t>Karlsruhe </a:t>
            </a:r>
            <a:r>
              <a:rPr lang="hu-HU" dirty="0" err="1"/>
              <a:t>Virtual</a:t>
            </a:r>
            <a:r>
              <a:rPr lang="hu-HU" dirty="0"/>
              <a:t> </a:t>
            </a:r>
            <a:r>
              <a:rPr lang="hu-HU" dirty="0" err="1"/>
              <a:t>Catalog</a:t>
            </a:r>
            <a:r>
              <a:rPr lang="hu-HU" dirty="0"/>
              <a:t> - </a:t>
            </a:r>
            <a:r>
              <a:rPr lang="hu-HU" dirty="0">
                <a:hlinkClick r:id="rId5"/>
              </a:rPr>
              <a:t>https://kvk.bibliothek.kit.edu</a:t>
            </a:r>
            <a:r>
              <a:rPr lang="hu-HU" dirty="0" smtClean="0">
                <a:hlinkClick r:id="rId5"/>
              </a:rPr>
              <a:t>/</a:t>
            </a:r>
            <a:r>
              <a:rPr lang="hu-HU" dirty="0" smtClean="0"/>
              <a:t> </a:t>
            </a:r>
          </a:p>
          <a:p>
            <a:pPr lvl="1"/>
            <a:r>
              <a:rPr lang="hu-HU" dirty="0" smtClean="0"/>
              <a:t>Nemzetközi katalógus, a világ nagy könyvtárai kereshetőek egyszerre.</a:t>
            </a:r>
            <a:endParaRPr lang="hu-HU" dirty="0"/>
          </a:p>
          <a:p>
            <a:r>
              <a:rPr lang="hu-HU" dirty="0" smtClean="0"/>
              <a:t>Google </a:t>
            </a:r>
            <a:r>
              <a:rPr lang="hu-HU" dirty="0" err="1"/>
              <a:t>Scholar</a:t>
            </a:r>
            <a:r>
              <a:rPr lang="hu-HU" dirty="0"/>
              <a:t>  </a:t>
            </a:r>
            <a:r>
              <a:rPr lang="hu-HU" dirty="0">
                <a:hlinkClick r:id="rId6"/>
              </a:rPr>
              <a:t>https://scholar.google.com</a:t>
            </a:r>
            <a:r>
              <a:rPr lang="hu-HU" dirty="0" smtClean="0">
                <a:hlinkClick r:id="rId6"/>
              </a:rPr>
              <a:t>/</a:t>
            </a:r>
            <a:r>
              <a:rPr lang="hu-HU" dirty="0" smtClean="0"/>
              <a:t> </a:t>
            </a:r>
          </a:p>
          <a:p>
            <a:pPr lvl="1"/>
            <a:r>
              <a:rPr lang="hu-HU" dirty="0" smtClean="0"/>
              <a:t>A Google által indexelt tudományos cikkek adatbázisa. A teljes szöveghez a hozzáférés az intézményi előfizetések függvénye, kivéve az Open Access szövegek.</a:t>
            </a:r>
          </a:p>
          <a:p>
            <a:r>
              <a:rPr lang="hu-HU" dirty="0" smtClean="0"/>
              <a:t>Audiovizuális források:</a:t>
            </a:r>
          </a:p>
          <a:p>
            <a:pPr lvl="1"/>
            <a:r>
              <a:rPr lang="hu-HU" dirty="0" err="1" smtClean="0">
                <a:hlinkClick r:id="rId7"/>
              </a:rPr>
              <a:t>Youtube.com</a:t>
            </a:r>
            <a:endParaRPr lang="hu-HU" dirty="0" smtClean="0"/>
          </a:p>
          <a:p>
            <a:pPr lvl="1"/>
            <a:r>
              <a:rPr lang="hu-HU" dirty="0" smtClean="0">
                <a:hlinkClick r:id="rId8"/>
              </a:rPr>
              <a:t>Videotorium.hu</a:t>
            </a:r>
            <a:r>
              <a:rPr lang="hu-HU" dirty="0" smtClean="0"/>
              <a:t> </a:t>
            </a:r>
          </a:p>
          <a:p>
            <a:pPr lvl="2"/>
            <a:r>
              <a:rPr lang="hu-HU" dirty="0" smtClean="0"/>
              <a:t>hazai akadémiai szféra tudományos előadásainak archívuma</a:t>
            </a:r>
          </a:p>
          <a:p>
            <a:pPr lvl="1"/>
            <a:r>
              <a:rPr lang="hu-HU" dirty="0" err="1" smtClean="0">
                <a:hlinkClick r:id="rId9"/>
              </a:rPr>
              <a:t>TED.com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0206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81333" y="258792"/>
            <a:ext cx="10515600" cy="793541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900" b="1" dirty="0" smtClean="0"/>
              <a:t>Hol kereshetünk még szakirodalmat?</a:t>
            </a:r>
            <a:r>
              <a:rPr lang="hu-HU" sz="3900" b="1" dirty="0"/>
              <a:t/>
            </a:r>
            <a:br>
              <a:rPr lang="hu-HU" sz="3900" b="1" dirty="0"/>
            </a:br>
            <a:r>
              <a:rPr lang="hu-HU" sz="3100" b="1" dirty="0">
                <a:hlinkClick r:id="rId2"/>
              </a:rPr>
              <a:t>https://</a:t>
            </a:r>
            <a:r>
              <a:rPr lang="hu-HU" sz="3100" b="1" dirty="0" smtClean="0">
                <a:hlinkClick r:id="rId2"/>
              </a:rPr>
              <a:t>btk.ppke.hu/konyv-es-folyoiratbeszerzes-2</a:t>
            </a:r>
            <a:r>
              <a:rPr lang="hu-HU" sz="3100" b="1" dirty="0" smtClean="0"/>
              <a:t> </a:t>
            </a:r>
            <a:endParaRPr lang="hu-HU" sz="31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15735" y="1387068"/>
            <a:ext cx="10515600" cy="4969265"/>
          </a:xfrm>
        </p:spPr>
        <p:txBody>
          <a:bodyPr>
            <a:normAutofit/>
          </a:bodyPr>
          <a:lstStyle/>
          <a:p>
            <a:r>
              <a:rPr lang="hu-HU" dirty="0"/>
              <a:t>Magyar </a:t>
            </a:r>
            <a:r>
              <a:rPr lang="hu-HU" dirty="0" smtClean="0"/>
              <a:t>Folyóiratok </a:t>
            </a:r>
            <a:r>
              <a:rPr lang="hu-HU" dirty="0"/>
              <a:t>tartalomjegyzék adatbázisa </a:t>
            </a:r>
            <a:r>
              <a:rPr lang="hu-HU" dirty="0" smtClean="0"/>
              <a:t>(</a:t>
            </a:r>
            <a:r>
              <a:rPr lang="hu-HU" b="1" dirty="0" smtClean="0"/>
              <a:t>MATARKA</a:t>
            </a:r>
            <a:r>
              <a:rPr lang="hu-HU" dirty="0" smtClean="0"/>
              <a:t>) </a:t>
            </a:r>
            <a:r>
              <a:rPr lang="hu-HU" dirty="0" smtClean="0">
                <a:hlinkClick r:id="rId3"/>
              </a:rPr>
              <a:t>https</a:t>
            </a:r>
            <a:r>
              <a:rPr lang="hu-HU" dirty="0">
                <a:hlinkClick r:id="rId3"/>
              </a:rPr>
              <a:t>://www.matarka.hu</a:t>
            </a:r>
            <a:r>
              <a:rPr lang="hu-HU" dirty="0" smtClean="0">
                <a:hlinkClick r:id="rId3"/>
              </a:rPr>
              <a:t>/</a:t>
            </a:r>
            <a:endParaRPr lang="hu-HU" dirty="0" smtClean="0"/>
          </a:p>
          <a:p>
            <a:r>
              <a:rPr lang="hu-HU" sz="2400" dirty="0"/>
              <a:t>Elektronikus Periodika Archívum és Adatbázis (</a:t>
            </a:r>
            <a:r>
              <a:rPr lang="hu-HU" sz="2400" b="1" dirty="0"/>
              <a:t>EPA</a:t>
            </a:r>
            <a:r>
              <a:rPr lang="hu-HU" sz="2400" dirty="0"/>
              <a:t>) </a:t>
            </a:r>
            <a:r>
              <a:rPr lang="hu-HU" sz="2400" dirty="0">
                <a:hlinkClick r:id="rId4"/>
              </a:rPr>
              <a:t>https://epa.oszk.hu</a:t>
            </a:r>
            <a:r>
              <a:rPr lang="hu-HU" sz="2400" dirty="0" smtClean="0">
                <a:hlinkClick r:id="rId4"/>
              </a:rPr>
              <a:t>/</a:t>
            </a:r>
            <a:endParaRPr lang="hu-HU" sz="2400" dirty="0" smtClean="0"/>
          </a:p>
          <a:p>
            <a:endParaRPr lang="hu-HU" sz="2400" b="1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1545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79180"/>
            <a:ext cx="9358563" cy="910222"/>
          </a:xfrm>
        </p:spPr>
        <p:txBody>
          <a:bodyPr/>
          <a:lstStyle/>
          <a:p>
            <a:pPr algn="ctr"/>
            <a:r>
              <a:rPr lang="hu-HU" b="1" dirty="0" smtClean="0"/>
              <a:t>Online források a katalógusban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84220" y="976184"/>
            <a:ext cx="10515600" cy="4874740"/>
          </a:xfrm>
        </p:spPr>
        <p:txBody>
          <a:bodyPr>
            <a:normAutofit/>
          </a:bodyPr>
          <a:lstStyle/>
          <a:p>
            <a:r>
              <a:rPr lang="hu-HU" dirty="0" smtClean="0"/>
              <a:t>Online szakkönyvek, pl.</a:t>
            </a:r>
          </a:p>
          <a:p>
            <a:pPr lvl="1"/>
            <a:r>
              <a:rPr lang="hu-HU" dirty="0">
                <a:hlinkClick r:id="rId2"/>
              </a:rPr>
              <a:t>https://catalogus.btk.ppke.hu/hu/record/-/</a:t>
            </a:r>
            <a:r>
              <a:rPr lang="hu-HU" dirty="0" smtClean="0">
                <a:hlinkClick r:id="rId2"/>
              </a:rPr>
              <a:t>record/PPKE_BTK311603</a:t>
            </a:r>
            <a:endParaRPr lang="hu-HU" dirty="0" smtClean="0"/>
          </a:p>
          <a:p>
            <a:pPr lvl="1"/>
            <a:r>
              <a:rPr lang="hu-HU" dirty="0">
                <a:hlinkClick r:id="rId3"/>
              </a:rPr>
              <a:t>https://catalogus.btk.ppke.hu/hu/record/-/</a:t>
            </a:r>
            <a:r>
              <a:rPr lang="hu-HU" dirty="0" smtClean="0">
                <a:hlinkClick r:id="rId3"/>
              </a:rPr>
              <a:t>record/PPKE_BTK424206</a:t>
            </a:r>
            <a:endParaRPr lang="hu-HU" dirty="0" smtClean="0"/>
          </a:p>
          <a:p>
            <a:r>
              <a:rPr lang="hu-HU" dirty="0" smtClean="0"/>
              <a:t>Nyilvános online források, pl.</a:t>
            </a:r>
          </a:p>
          <a:p>
            <a:pPr lvl="1"/>
            <a:r>
              <a:rPr lang="hu-HU" dirty="0">
                <a:hlinkClick r:id="rId4"/>
              </a:rPr>
              <a:t>https://catalogus.btk.ppke.hu/hu/record/-/</a:t>
            </a:r>
            <a:r>
              <a:rPr lang="hu-HU" dirty="0" smtClean="0">
                <a:hlinkClick r:id="rId4"/>
              </a:rPr>
              <a:t>record/PPKE_BTK160088</a:t>
            </a:r>
            <a:endParaRPr lang="hu-HU" dirty="0" smtClean="0"/>
          </a:p>
          <a:p>
            <a:pPr lvl="1"/>
            <a:r>
              <a:rPr lang="hu-HU" dirty="0">
                <a:hlinkClick r:id="rId5"/>
              </a:rPr>
              <a:t>https://catalogus.btk.ppke.hu/hu/record/-/</a:t>
            </a:r>
            <a:r>
              <a:rPr lang="hu-HU" dirty="0" smtClean="0">
                <a:hlinkClick r:id="rId5"/>
              </a:rPr>
              <a:t>record/PPKE_BTK614724</a:t>
            </a:r>
            <a:r>
              <a:rPr lang="hu-HU" dirty="0" smtClean="0"/>
              <a:t> </a:t>
            </a:r>
            <a:endParaRPr lang="hu-HU" dirty="0"/>
          </a:p>
          <a:p>
            <a:r>
              <a:rPr lang="hu-HU" dirty="0" smtClean="0"/>
              <a:t>Keresés, szűkítés</a:t>
            </a:r>
          </a:p>
          <a:p>
            <a:pPr lvl="1"/>
            <a:r>
              <a:rPr lang="hu-HU" dirty="0" smtClean="0"/>
              <a:t>Összetett keresés: „URL forrás” mező – „https*” vagy pl. „</a:t>
            </a:r>
            <a:r>
              <a:rPr lang="hu-HU" dirty="0" err="1" smtClean="0"/>
              <a:t>szaktars</a:t>
            </a:r>
            <a:r>
              <a:rPr lang="hu-HU" dirty="0" smtClean="0"/>
              <a:t>”</a:t>
            </a:r>
          </a:p>
          <a:p>
            <a:pPr marL="457200" lvl="1" indent="0">
              <a:buNone/>
            </a:pP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CC9CD-72C7-44D1-A8E1-DCCDD1BAEC5A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716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413951"/>
            <a:ext cx="10515600" cy="887499"/>
          </a:xfrm>
        </p:spPr>
        <p:txBody>
          <a:bodyPr/>
          <a:lstStyle/>
          <a:p>
            <a:pPr algn="ctr"/>
            <a:r>
              <a:rPr lang="hu-HU" b="1" dirty="0" err="1"/>
              <a:t>Discovery</a:t>
            </a:r>
            <a:r>
              <a:rPr lang="hu-HU" b="1" dirty="0"/>
              <a:t> szolgáltatások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495168"/>
            <a:ext cx="10515600" cy="4681795"/>
          </a:xfrm>
        </p:spPr>
        <p:txBody>
          <a:bodyPr/>
          <a:lstStyle/>
          <a:p>
            <a:r>
              <a:rPr lang="hu-HU" dirty="0" err="1" smtClean="0"/>
              <a:t>Metakereső</a:t>
            </a:r>
            <a:r>
              <a:rPr lang="hu-HU" dirty="0" smtClean="0"/>
              <a:t>; több forrásban keresnek egyszerre,</a:t>
            </a:r>
          </a:p>
          <a:p>
            <a:pPr lvl="1"/>
            <a:r>
              <a:rPr lang="hu-HU" dirty="0" smtClean="0"/>
              <a:t>Katalógus,</a:t>
            </a:r>
          </a:p>
          <a:p>
            <a:pPr lvl="1"/>
            <a:r>
              <a:rPr lang="hu-HU" dirty="0" err="1" smtClean="0"/>
              <a:t>Repozitórium</a:t>
            </a:r>
            <a:r>
              <a:rPr lang="hu-HU" dirty="0" smtClean="0"/>
              <a:t>,</a:t>
            </a:r>
          </a:p>
          <a:p>
            <a:pPr lvl="1"/>
            <a:r>
              <a:rPr lang="hu-HU" dirty="0" smtClean="0"/>
              <a:t>Online adatbázisok.</a:t>
            </a:r>
          </a:p>
          <a:p>
            <a:r>
              <a:rPr lang="hu-HU" dirty="0" smtClean="0"/>
              <a:t>Lásd </a:t>
            </a:r>
            <a:r>
              <a:rPr lang="hu-HU" dirty="0"/>
              <a:t>pl.</a:t>
            </a:r>
          </a:p>
          <a:p>
            <a:pPr lvl="1"/>
            <a:r>
              <a:rPr lang="hu-HU" dirty="0">
                <a:hlinkClick r:id="rId2"/>
              </a:rPr>
              <a:t>https://fszekonline.fszek.hu/</a:t>
            </a:r>
            <a:endParaRPr lang="hu-HU" dirty="0"/>
          </a:p>
          <a:p>
            <a:pPr lvl="1"/>
            <a:r>
              <a:rPr lang="hu-HU" dirty="0">
                <a:hlinkClick r:id="rId3"/>
              </a:rPr>
              <a:t>https://opac.elte.hu/</a:t>
            </a:r>
            <a:r>
              <a:rPr lang="hu-HU" dirty="0"/>
              <a:t> </a:t>
            </a:r>
            <a:endParaRPr lang="hu-HU" dirty="0" smtClean="0"/>
          </a:p>
          <a:p>
            <a:pPr lvl="1"/>
            <a:r>
              <a:rPr lang="hu-HU" dirty="0">
                <a:hlinkClick r:id="rId4"/>
              </a:rPr>
              <a:t>https://www.ek.szte.hu</a:t>
            </a:r>
            <a:r>
              <a:rPr lang="hu-HU" dirty="0" smtClean="0">
                <a:hlinkClick r:id="rId4"/>
              </a:rPr>
              <a:t>/</a:t>
            </a:r>
            <a:endParaRPr lang="hu-HU" dirty="0" smtClean="0"/>
          </a:p>
          <a:p>
            <a:pPr marL="457200" lvl="1" indent="0">
              <a:buNone/>
            </a:pPr>
            <a:endParaRPr lang="hu-HU" dirty="0"/>
          </a:p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5053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72885" y="122464"/>
            <a:ext cx="10515600" cy="931409"/>
          </a:xfrm>
        </p:spPr>
        <p:txBody>
          <a:bodyPr>
            <a:normAutofit/>
          </a:bodyPr>
          <a:lstStyle/>
          <a:p>
            <a:pPr algn="ctr"/>
            <a:r>
              <a:rPr lang="hu-HU" sz="3500" b="1" dirty="0" smtClean="0"/>
              <a:t>Szakirodalmak keresése, példák</a:t>
            </a:r>
            <a:endParaRPr lang="hu-HU" sz="35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191986"/>
            <a:ext cx="10515600" cy="498497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u-HU" b="1" dirty="0"/>
              <a:t>Tárgy neve:</a:t>
            </a:r>
            <a:r>
              <a:rPr lang="hu-HU" dirty="0"/>
              <a:t> </a:t>
            </a:r>
            <a:r>
              <a:rPr lang="hu-HU" dirty="0">
                <a:hlinkClick r:id="rId2"/>
              </a:rPr>
              <a:t>Mozgóképkultúra és médiaismeret </a:t>
            </a:r>
            <a:r>
              <a:rPr lang="hu-HU" dirty="0"/>
              <a:t>szakmódszertan 6. </a:t>
            </a:r>
            <a:r>
              <a:rPr lang="hu-HU" dirty="0" smtClean="0"/>
              <a:t>– Összefüggő </a:t>
            </a:r>
            <a:r>
              <a:rPr lang="hu-HU" dirty="0"/>
              <a:t>egyéni iskolai gyakorlat kísérő </a:t>
            </a:r>
            <a:r>
              <a:rPr lang="hu-HU" dirty="0" smtClean="0"/>
              <a:t>szeminárium</a:t>
            </a:r>
          </a:p>
          <a:p>
            <a:pPr lvl="1"/>
            <a:r>
              <a:rPr lang="hu-HU" sz="2600" dirty="0"/>
              <a:t>Kormos József: A reflexió szerepe a pedagógussá válás folyamatában. </a:t>
            </a:r>
            <a:r>
              <a:rPr lang="hu-HU" sz="2600" dirty="0" err="1"/>
              <a:t>In</a:t>
            </a:r>
            <a:r>
              <a:rPr lang="hu-HU" sz="2600" dirty="0"/>
              <a:t> </a:t>
            </a:r>
            <a:r>
              <a:rPr lang="hu-HU" sz="2600" dirty="0" err="1"/>
              <a:t>Szőke-Milinte</a:t>
            </a:r>
            <a:r>
              <a:rPr lang="hu-HU" sz="2600" dirty="0"/>
              <a:t> Enikő (szerk.) 2018. Pedagógiai küldetés – a küldetés pedagógiája. PPKE BTK, Budapest, 122-131. ISBN 9786155224782 </a:t>
            </a:r>
          </a:p>
          <a:p>
            <a:pPr lvl="1"/>
            <a:endParaRPr lang="hu-HU" sz="2600" dirty="0"/>
          </a:p>
          <a:p>
            <a:pPr lvl="1"/>
            <a:r>
              <a:rPr lang="hu-HU" sz="2600" dirty="0" err="1"/>
              <a:t>Szivák</a:t>
            </a:r>
            <a:r>
              <a:rPr lang="hu-HU" sz="2600" dirty="0"/>
              <a:t> Judit (2014): Reflektív elméletek, reflektív gyakorlatok. ELTE Eötvös Kiadó, Bp.</a:t>
            </a:r>
          </a:p>
          <a:p>
            <a:pPr lvl="1"/>
            <a:endParaRPr lang="hu-HU" sz="2600" dirty="0"/>
          </a:p>
          <a:p>
            <a:pPr lvl="1"/>
            <a:r>
              <a:rPr lang="hu-HU" sz="2600" dirty="0" err="1"/>
              <a:t>Szőke-Milinte</a:t>
            </a:r>
            <a:r>
              <a:rPr lang="hu-HU" sz="2600" dirty="0"/>
              <a:t> Enikő 2018: Mentorok a köznevelés rendszerében. </a:t>
            </a:r>
            <a:r>
              <a:rPr lang="hu-HU" sz="2600" dirty="0" err="1"/>
              <a:t>In</a:t>
            </a:r>
            <a:r>
              <a:rPr lang="hu-HU" sz="2600" dirty="0"/>
              <a:t> </a:t>
            </a:r>
            <a:r>
              <a:rPr lang="hu-HU" sz="2600" dirty="0" err="1"/>
              <a:t>Szőke-Milinte</a:t>
            </a:r>
            <a:r>
              <a:rPr lang="hu-HU" sz="2600" dirty="0"/>
              <a:t> Enikő (szerk.) 2018. Pedagógiai küldetés – a küldetés pedagógiája. PPKE BTK, Budapest, 100-121. ISBN 9786155224782 </a:t>
            </a:r>
          </a:p>
          <a:p>
            <a:pPr lvl="1"/>
            <a:r>
              <a:rPr lang="hu-HU" sz="2600" dirty="0"/>
              <a:t>A 2-4 legfontosabb ajánlott irodalom felsorolása bibliográfiai adatokkal (szerző, cím, kiadás adatai, (esetleg oldalak), ISBN):</a:t>
            </a:r>
          </a:p>
          <a:p>
            <a:pPr lvl="1"/>
            <a:endParaRPr lang="hu-HU" sz="2600" dirty="0"/>
          </a:p>
          <a:p>
            <a:pPr lvl="1"/>
            <a:r>
              <a:rPr lang="hu-HU" sz="2600" dirty="0"/>
              <a:t>N. Kollár Katalin – </a:t>
            </a:r>
            <a:r>
              <a:rPr lang="hu-HU" sz="2600" dirty="0" err="1"/>
              <a:t>Rapos</a:t>
            </a:r>
            <a:r>
              <a:rPr lang="hu-HU" sz="2600" dirty="0"/>
              <a:t> Nóra (2015): Tanár leszek. A társas, társadalmi viszonyok. ELTE Eötvös Kiadó</a:t>
            </a:r>
          </a:p>
          <a:p>
            <a:pPr lvl="1"/>
            <a:endParaRPr lang="hu-HU" sz="2600" dirty="0"/>
          </a:p>
          <a:p>
            <a:pPr lvl="1"/>
            <a:r>
              <a:rPr lang="hu-HU" sz="2600" dirty="0"/>
              <a:t>SZIVÁK J. (2011): A reflektív gondolkodás fejlesztése. </a:t>
            </a:r>
            <a:r>
              <a:rPr lang="hu-HU" sz="2600" dirty="0" err="1"/>
              <a:t>In</a:t>
            </a:r>
            <a:r>
              <a:rPr lang="hu-HU" sz="2600" dirty="0"/>
              <a:t>: M. NÁDASI M. (szerk.): Mentorfelkészítés rendszere, próbája, a mentorképzés szakterületi </a:t>
            </a:r>
            <a:r>
              <a:rPr lang="hu-HU" sz="2600" dirty="0" smtClean="0"/>
              <a:t>előkészítése</a:t>
            </a:r>
            <a:r>
              <a:rPr lang="hu-HU" sz="2600" dirty="0"/>
              <a:t>, III. kötet. ELTE, Budapest.</a:t>
            </a:r>
          </a:p>
          <a:p>
            <a:pPr lvl="1"/>
            <a:endParaRPr lang="hu-HU" sz="2600" dirty="0"/>
          </a:p>
          <a:p>
            <a:pPr lvl="1"/>
            <a:r>
              <a:rPr lang="hu-HU" sz="2600" dirty="0"/>
              <a:t>ZRINSZKY L. (1994): Pedagógusszerepek és változásaik. ELTE BTK Neveléstudományi Tanszék, Budapest.</a:t>
            </a:r>
            <a:endParaRPr lang="hu-HU" sz="2600" dirty="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0577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3596D-86CE-43E6-B261-12D5ADEAD962}" type="slidenum">
              <a:rPr lang="hu-HU" smtClean="0"/>
              <a:t>25</a:t>
            </a:fld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4294967295"/>
          </p:nvPr>
        </p:nvSpPr>
        <p:spPr>
          <a:xfrm>
            <a:off x="290945" y="1817312"/>
            <a:ext cx="11180619" cy="4351338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b="1" dirty="0" smtClean="0"/>
              <a:t>A </a:t>
            </a:r>
            <a:r>
              <a:rPr lang="hu-HU" b="1" dirty="0"/>
              <a:t>tananyag </a:t>
            </a:r>
            <a:r>
              <a:rPr lang="hu-HU" b="1" dirty="0" smtClean="0"/>
              <a:t>elérése (</a:t>
            </a:r>
            <a:r>
              <a:rPr lang="hu-HU" b="1" dirty="0" err="1" smtClean="0"/>
              <a:t>Karaine</a:t>
            </a:r>
            <a:r>
              <a:rPr lang="hu-HU" b="1" dirty="0" smtClean="0"/>
              <a:t>_Gombocz mappa)</a:t>
            </a:r>
            <a:br>
              <a:rPr lang="hu-HU" b="1" dirty="0" smtClean="0"/>
            </a:br>
            <a:r>
              <a:rPr lang="hu-HU" b="1" dirty="0" smtClean="0"/>
              <a:t> </a:t>
            </a:r>
            <a:r>
              <a:rPr lang="hu-HU" dirty="0" smtClean="0"/>
              <a:t>-  </a:t>
            </a:r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tinyurl.com/PPKE-BTK-konyvtar</a:t>
            </a:r>
            <a:endParaRPr lang="hu-HU" dirty="0" smtClean="0"/>
          </a:p>
          <a:p>
            <a:endParaRPr lang="hu-HU" dirty="0" smtClean="0"/>
          </a:p>
          <a:p>
            <a:pPr marL="0" indent="0" algn="ctr">
              <a:buNone/>
            </a:pPr>
            <a:r>
              <a:rPr lang="hu-HU" b="1" dirty="0" smtClean="0"/>
              <a:t>Könyvtár-informatika kurzus anyaga </a:t>
            </a:r>
            <a:r>
              <a:rPr lang="hu-HU" dirty="0" smtClean="0"/>
              <a:t>- </a:t>
            </a:r>
            <a:r>
              <a:rPr lang="hu-HU" dirty="0" smtClean="0">
                <a:hlinkClick r:id="rId3"/>
              </a:rPr>
              <a:t>https</a:t>
            </a:r>
            <a:r>
              <a:rPr lang="hu-HU" dirty="0">
                <a:hlinkClick r:id="rId3"/>
              </a:rPr>
              <a:t>://</a:t>
            </a:r>
            <a:r>
              <a:rPr lang="hu-HU" dirty="0" smtClean="0">
                <a:hlinkClick r:id="rId3"/>
              </a:rPr>
              <a:t>sites.google.com/view/konyvtarinformatika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2026.10.06.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PPKE BTK Könyvtár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879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1124</Words>
  <Application>Microsoft Office PowerPoint</Application>
  <PresentationFormat>Egyéni</PresentationFormat>
  <Paragraphs>312</Paragraphs>
  <Slides>25</Slides>
  <Notes>4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6" baseType="lpstr">
      <vt:lpstr>Office-téma</vt:lpstr>
      <vt:lpstr>PowerPoint bemutató</vt:lpstr>
      <vt:lpstr>A BTK Könyvtár bemutatása, szolgáltatásai 2026.10.06.</vt:lpstr>
      <vt:lpstr>BTK KÖNYVTÁR https://btk.ppke.hu/konyvtar </vt:lpstr>
      <vt:lpstr>Az állomány tartalma Nyomtatott, digitális és online</vt:lpstr>
      <vt:lpstr>HASZNÁLAT</vt:lpstr>
      <vt:lpstr>GYŰJTEMÉNYEK</vt:lpstr>
      <vt:lpstr>SZOLGÁLTATÁSOK</vt:lpstr>
      <vt:lpstr>KATALÓGUS https://catalogus.btk.ppke.hu/ </vt:lpstr>
      <vt:lpstr>Helyi digitális gyűjtemények</vt:lpstr>
      <vt:lpstr>Repozitóriumok</vt:lpstr>
      <vt:lpstr>Online folyóiratok</vt:lpstr>
      <vt:lpstr>Online kiadványok</vt:lpstr>
      <vt:lpstr>Távoli adatbázisok https://btk.ppke.hu/adatbazisok-2  https://ppke.hu/adatbazisok </vt:lpstr>
      <vt:lpstr>Előfizetett adatbázisok</vt:lpstr>
      <vt:lpstr>Hazai adatbázisok</vt:lpstr>
      <vt:lpstr>Külföldi adatbázisok</vt:lpstr>
      <vt:lpstr>Külföldi adatbázisok</vt:lpstr>
      <vt:lpstr>Elérés, hozzáférés</vt:lpstr>
      <vt:lpstr>Elektronikus Információszolgáltatás Nemzeti Program (EISZ) https://eisz.mtak.hu/ </vt:lpstr>
      <vt:lpstr>Hol kereshetünk még szakirodalmat? https://btk.ppke.hu/konyv-es-folyoiratbeszerzes-2 </vt:lpstr>
      <vt:lpstr>Hol kereshetünk még szakirodalmat? https://btk.ppke.hu/konyv-es-folyoiratbeszerzes-2 </vt:lpstr>
      <vt:lpstr>Online források a katalógusban</vt:lpstr>
      <vt:lpstr>Discovery szolgáltatások</vt:lpstr>
      <vt:lpstr>Szakirodalmak keresése, példák</vt:lpstr>
      <vt:lpstr>PowerPoint bemutató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Hargittay János</dc:creator>
  <cp:lastModifiedBy>Moldován István</cp:lastModifiedBy>
  <cp:revision>119</cp:revision>
  <dcterms:created xsi:type="dcterms:W3CDTF">2021-10-19T13:34:56Z</dcterms:created>
  <dcterms:modified xsi:type="dcterms:W3CDTF">2026-10-05T19:35:40Z</dcterms:modified>
</cp:coreProperties>
</file>