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05" r:id="rId4"/>
    <p:sldId id="306" r:id="rId5"/>
    <p:sldId id="307" r:id="rId6"/>
    <p:sldId id="308" r:id="rId7"/>
    <p:sldId id="312" r:id="rId8"/>
    <p:sldId id="309" r:id="rId9"/>
    <p:sldId id="311" r:id="rId10"/>
    <p:sldId id="310" r:id="rId11"/>
    <p:sldId id="313" r:id="rId12"/>
    <p:sldId id="314" r:id="rId13"/>
    <p:sldId id="315" r:id="rId14"/>
    <p:sldId id="316" r:id="rId15"/>
    <p:sldId id="317" r:id="rId16"/>
    <p:sldId id="287" r:id="rId17"/>
    <p:sldId id="288" r:id="rId18"/>
    <p:sldId id="318" r:id="rId19"/>
    <p:sldId id="319" r:id="rId20"/>
    <p:sldId id="304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7F163AD9-2F75-436C-9F96-806BE8030F7C}">
          <p14:sldIdLst>
            <p14:sldId id="256"/>
            <p14:sldId id="257"/>
            <p14:sldId id="305"/>
            <p14:sldId id="306"/>
            <p14:sldId id="307"/>
            <p14:sldId id="308"/>
          </p14:sldIdLst>
        </p14:section>
        <p14:section name="Névtelen szakasz" id="{5F930072-9A73-4FFF-937A-B6CDA50A90C5}">
          <p14:sldIdLst>
            <p14:sldId id="312"/>
            <p14:sldId id="309"/>
            <p14:sldId id="311"/>
            <p14:sldId id="310"/>
            <p14:sldId id="313"/>
            <p14:sldId id="314"/>
            <p14:sldId id="315"/>
            <p14:sldId id="316"/>
            <p14:sldId id="317"/>
            <p14:sldId id="287"/>
            <p14:sldId id="288"/>
            <p14:sldId id="318"/>
            <p14:sldId id="319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EDEDED"/>
    <a:srgbClr val="C39400"/>
    <a:srgbClr val="D8D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28D96-BD33-44BD-BF72-1DCB3F3AD186}" type="datetimeFigureOut">
              <a:rPr lang="hu-HU" smtClean="0"/>
              <a:t>2025. 10. 15.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7066F-ECED-431D-8EE6-B57EC55DC9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318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282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516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831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86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886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069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698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289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619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731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802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Kompetencia-nap, 2025. 10. 15.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PPKE BTK Könyvtár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3596D-86CE-43E6-B261-12D5ADEAD9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897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cience.hu/modellek/" TargetMode="External"/><Relationship Id="rId2" Type="http://schemas.openxmlformats.org/officeDocument/2006/relationships/hyperlink" Target="https://konyvtar.elte.hu/hu/kutatastamogatas/open-access/fogalomta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isz.mtak.hu/index.php/hu/open-access/open-access-megallapodasok.html" TargetMode="External"/><Relationship Id="rId2" Type="http://schemas.openxmlformats.org/officeDocument/2006/relationships/hyperlink" Target="https://eisz.mtak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lib.uni-obuda.hu/sites/lib.uni-obuda.hu/files/OA_elonyok_2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hyperlink" Target="https://creativecommons.org/publicdomain/zero/1.0/" TargetMode="External"/><Relationship Id="rId3" Type="http://schemas.openxmlformats.org/officeDocument/2006/relationships/hyperlink" Target="https://omp.ppke.hu/" TargetMode="External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hyperlink" Target="https://ojs.ppke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hyperlink" Target="https://creativecommons.org/licenses/by-sa/4.0/" TargetMode="External"/><Relationship Id="rId5" Type="http://schemas.openxmlformats.org/officeDocument/2006/relationships/hyperlink" Target="https://mek.oszk.hu/03200/03207/" TargetMode="External"/><Relationship Id="rId10" Type="http://schemas.openxmlformats.org/officeDocument/2006/relationships/image" Target="../media/image32.png"/><Relationship Id="rId4" Type="http://schemas.openxmlformats.org/officeDocument/2006/relationships/hyperlink" Target="https://creativecommons.org/" TargetMode="External"/><Relationship Id="rId9" Type="http://schemas.openxmlformats.org/officeDocument/2006/relationships/hyperlink" Target="https://creativecommons.org/licenses/by/4.0/" TargetMode="External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ebofscience.zendesk.com/hc/en-us/articles/36787077862545-How-to-Sync-Your-ORCID-Record-with-Web-of-Science-Researcher-Profile" TargetMode="External"/><Relationship Id="rId3" Type="http://schemas.openxmlformats.org/officeDocument/2006/relationships/hyperlink" Target="https://orcid.org/" TargetMode="External"/><Relationship Id="rId7" Type="http://schemas.openxmlformats.org/officeDocument/2006/relationships/hyperlink" Target="https://webofscience.zendesk.com/hc/en-us/sections/29975389450897-Web-of-Science-Researcher-Profiles" TargetMode="External"/><Relationship Id="rId2" Type="http://schemas.openxmlformats.org/officeDocument/2006/relationships/hyperlink" Target="https://m2.mtmt.hu/gui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zerzoknek.ek.szte.hu/scopus-profil/" TargetMode="External"/><Relationship Id="rId5" Type="http://schemas.openxmlformats.org/officeDocument/2006/relationships/hyperlink" Target="https://www.elsevier.com/products/scopus/author-profiles" TargetMode="External"/><Relationship Id="rId4" Type="http://schemas.openxmlformats.org/officeDocument/2006/relationships/hyperlink" Target="https://mtmt.hu/files/orcid_megerosites.pdf" TargetMode="External"/><Relationship Id="rId9" Type="http://schemas.openxmlformats.org/officeDocument/2006/relationships/hyperlink" Target="https://www.turnitin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2.mtmt.hu/frontend/" TargetMode="External"/><Relationship Id="rId2" Type="http://schemas.openxmlformats.org/officeDocument/2006/relationships/hyperlink" Target="https://mtmt.hu/bemutatkoza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s://btk.ppke.hu/storage/tinymce/uploads/old/uploads/articles/8265/file/DU%202012-03%20A%20publik%C3%A1ci%C3%B3s%20adatok%20kezel%C3%A9s%C3%A9r%C5%91l.pdf" TargetMode="External"/><Relationship Id="rId4" Type="http://schemas.openxmlformats.org/officeDocument/2006/relationships/hyperlink" Target="https://btk.ppke.hu/dekani-utasitasok-es-korlevele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tmt.hu/files/tipus_jelleg_besorolas.pdf" TargetMode="External"/><Relationship Id="rId2" Type="http://schemas.openxmlformats.org/officeDocument/2006/relationships/hyperlink" Target="https://sites.google.com/site/igenygyujtes/mtmt-seg%C3%A9dlet?authuser=0#h.r48itn4538a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mtmt.hu/files/kozlemeny_intezmenyhez_rendelese_-_affiliacio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license.crl.edu/ListArchives/0208/msg00091.html" TargetMode="External"/><Relationship Id="rId2" Type="http://schemas.openxmlformats.org/officeDocument/2006/relationships/hyperlink" Target="https://oszk.hu/koteles_szol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zk.hu/online_beszolg" TargetMode="External"/><Relationship Id="rId5" Type="http://schemas.openxmlformats.org/officeDocument/2006/relationships/hyperlink" Target="https://real-j.mtak.hu/" TargetMode="External"/><Relationship Id="rId4" Type="http://schemas.openxmlformats.org/officeDocument/2006/relationships/hyperlink" Target="https://epa.oszk.hu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s://publikacio.ppke.hu/" TargetMode="External"/><Relationship Id="rId7" Type="http://schemas.openxmlformats.org/officeDocument/2006/relationships/image" Target="../media/image39.png"/><Relationship Id="rId2" Type="http://schemas.openxmlformats.org/officeDocument/2006/relationships/hyperlink" Target="https://peter.ppke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zerzoknek.ek.szte.hu/kutatasi-adatrepozitoriumok/" TargetMode="External"/><Relationship Id="rId5" Type="http://schemas.openxmlformats.org/officeDocument/2006/relationships/hyperlink" Target="https://researchdata.hu/" TargetMode="External"/><Relationship Id="rId4" Type="http://schemas.openxmlformats.org/officeDocument/2006/relationships/hyperlink" Target="https://tudokk.mtak.h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tk.ppke.hu/konyvta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btk.ppke.hu/konyvtar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kolcsonzes@btk.ppke.hu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catalogus.btk.ppke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oszk.hu/konyvtarkozi_dokumentumellatas" TargetMode="External"/><Relationship Id="rId4" Type="http://schemas.openxmlformats.org/officeDocument/2006/relationships/hyperlink" Target="https://mokka.h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zaktars.hu/" TargetMode="Externa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hyperlink" Target="https://ppke.hu/adatbazisok" TargetMode="External"/><Relationship Id="rId21" Type="http://schemas.openxmlformats.org/officeDocument/2006/relationships/image" Target="../media/image15.png"/><Relationship Id="rId7" Type="http://schemas.openxmlformats.org/officeDocument/2006/relationships/hyperlink" Target="https://adt.arcanum.com/hu/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hyperlink" Target="https://eisz.mtak.hu/index.php/hu/" TargetMode="Externa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rsz.hu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akjournals.com/" TargetMode="Externa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gif"/><Relationship Id="rId19" Type="http://schemas.openxmlformats.org/officeDocument/2006/relationships/image" Target="../media/image13.png"/><Relationship Id="rId4" Type="http://schemas.openxmlformats.org/officeDocument/2006/relationships/hyperlink" Target="https://btk.ppke.hu/adatbazisok-2#mcetoc_1iip8esd95" TargetMode="External"/><Relationship Id="rId9" Type="http://schemas.openxmlformats.org/officeDocument/2006/relationships/hyperlink" Target="https://catalogus.btk.ppke.hu/hu_HU/results/-/results/shared/92416112-e374-411f-a04a-fdfca78aa292" TargetMode="External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hyperlink" Target="https://www.matarka.hu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compass.mtak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tk.ppke.hu/konyv-es-folyoiratbeszerzes-2" TargetMode="External"/><Relationship Id="rId5" Type="http://schemas.openxmlformats.org/officeDocument/2006/relationships/hyperlink" Target="https://mtda.hu/" TargetMode="External"/><Relationship Id="rId4" Type="http://schemas.openxmlformats.org/officeDocument/2006/relationships/hyperlink" Target="https://epa.oszk.hu/" TargetMode="Externa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www.mendeley.com/reference-management/reference-manager/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s://catalogus.btk.ppke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szerzoknek.ek.szte.hu/hivatkozaskezelok/" TargetMode="External"/><Relationship Id="rId4" Type="http://schemas.openxmlformats.org/officeDocument/2006/relationships/hyperlink" Target="https://www.zotero.org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mtmt.hu/folyoiratok" TargetMode="External"/><Relationship Id="rId3" Type="http://schemas.openxmlformats.org/officeDocument/2006/relationships/hyperlink" Target="https://link.springer.com/journals" TargetMode="External"/><Relationship Id="rId7" Type="http://schemas.openxmlformats.org/officeDocument/2006/relationships/hyperlink" Target="https://www.scimagojr.com/journalsearch.php?q=5700168842&amp;tip=sid&amp;clean=0" TargetMode="External"/><Relationship Id="rId12" Type="http://schemas.openxmlformats.org/officeDocument/2006/relationships/image" Target="../media/image26.png"/><Relationship Id="rId2" Type="http://schemas.openxmlformats.org/officeDocument/2006/relationships/hyperlink" Target="https://journalfinder.elsevi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magojr.com/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s://journalfinder.wiley.com/search?type=match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s://authorservices.taylorandfrancis.com/publishing-your-research/choosing-a-journal/journal-suggester/" TargetMode="External"/><Relationship Id="rId9" Type="http://schemas.openxmlformats.org/officeDocument/2006/relationships/hyperlink" Target="https://mtmt.hu/folyoirat/3979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tmt.hu/kifogasolhato_folyoiratok_2025" TargetMode="External"/><Relationship Id="rId2" Type="http://schemas.openxmlformats.org/officeDocument/2006/relationships/hyperlink" Target="https://www.mtmt.hu/files/Utmutato_az_MTMT_osszefoglalo_es_szakteruleti_tablazatokhoz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5791199"/>
            <a:ext cx="12192000" cy="1066801"/>
          </a:xfrm>
          <a:prstGeom prst="rect">
            <a:avLst/>
          </a:prstGeom>
          <a:solidFill>
            <a:srgbClr val="C3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03" y="953912"/>
            <a:ext cx="4079394" cy="357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9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8076" y="190558"/>
            <a:ext cx="10515600" cy="806969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2. Hol, hogyan publikáljunk?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699" y="906088"/>
            <a:ext cx="10946476" cy="54531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sz="3400" b="1" u="sng" dirty="0">
                <a:solidFill>
                  <a:schemeClr val="accent1">
                    <a:lumMod val="75000"/>
                  </a:schemeClr>
                </a:solidFill>
              </a:rPr>
              <a:t>Publikációs modellek</a:t>
            </a:r>
          </a:p>
          <a:p>
            <a:r>
              <a:rPr lang="hu-HU" u="sng" dirty="0"/>
              <a:t>Előfizetéses</a:t>
            </a:r>
            <a:r>
              <a:rPr lang="hu-HU" dirty="0"/>
              <a:t>;</a:t>
            </a:r>
          </a:p>
          <a:p>
            <a:pPr lvl="1"/>
            <a:r>
              <a:rPr lang="hu-HU" dirty="0"/>
              <a:t>Azokat a folyóiratokat nevezzük előfizetéses folyóiratnak (</a:t>
            </a:r>
            <a:r>
              <a:rPr lang="hu-HU" dirty="0" err="1"/>
              <a:t>subscription</a:t>
            </a:r>
            <a:r>
              <a:rPr lang="hu-HU" dirty="0"/>
              <a:t> </a:t>
            </a:r>
            <a:r>
              <a:rPr lang="hu-HU" dirty="0" err="1"/>
              <a:t>journals</a:t>
            </a:r>
            <a:r>
              <a:rPr lang="hu-HU" dirty="0"/>
              <a:t>), amelyek mind nyomtatásban, mind online csak előfizetői díj megfizetése mellett olvashatók.</a:t>
            </a:r>
          </a:p>
          <a:p>
            <a:r>
              <a:rPr lang="hu-HU" b="1" dirty="0">
                <a:solidFill>
                  <a:srgbClr val="FFC000"/>
                </a:solidFill>
              </a:rPr>
              <a:t>Gold (arany) </a:t>
            </a:r>
            <a:r>
              <a:rPr lang="hu-HU" b="1" dirty="0" err="1">
                <a:solidFill>
                  <a:srgbClr val="FFC000"/>
                </a:solidFill>
              </a:rPr>
              <a:t>open</a:t>
            </a:r>
            <a:r>
              <a:rPr lang="hu-HU" b="1" dirty="0">
                <a:solidFill>
                  <a:srgbClr val="FFC000"/>
                </a:solidFill>
              </a:rPr>
              <a:t> </a:t>
            </a:r>
            <a:r>
              <a:rPr lang="hu-HU" b="1" dirty="0" err="1">
                <a:solidFill>
                  <a:srgbClr val="FFC000"/>
                </a:solidFill>
              </a:rPr>
              <a:t>access</a:t>
            </a:r>
            <a:r>
              <a:rPr lang="hu-HU" dirty="0"/>
              <a:t>;</a:t>
            </a:r>
          </a:p>
          <a:p>
            <a:pPr lvl="1"/>
            <a:r>
              <a:rPr lang="hu-HU" dirty="0"/>
              <a:t>A tudományos közlemény publikálása közvetlenül nyílt hozzáférésű módon, a folyóirat-kiadó által. </a:t>
            </a:r>
            <a:br>
              <a:rPr lang="hu-HU" dirty="0"/>
            </a:br>
            <a:r>
              <a:rPr lang="hu-HU" dirty="0"/>
              <a:t>A cikk a közzétételtől számítva azonnal hozzáférhető a folyóirat weboldalán. </a:t>
            </a:r>
            <a:br>
              <a:rPr lang="hu-HU" dirty="0"/>
            </a:br>
            <a:r>
              <a:rPr lang="hu-HU" dirty="0"/>
              <a:t>Az ilyen folyóiratokban jellemzően </a:t>
            </a:r>
            <a:r>
              <a:rPr lang="hu-HU" b="1" dirty="0"/>
              <a:t>közlési díjat (APC = </a:t>
            </a:r>
            <a:r>
              <a:rPr lang="hu-HU" b="1" dirty="0" err="1"/>
              <a:t>Article</a:t>
            </a:r>
            <a:r>
              <a:rPr lang="hu-HU" b="1" dirty="0"/>
              <a:t> </a:t>
            </a:r>
            <a:r>
              <a:rPr lang="hu-HU" b="1" dirty="0" err="1"/>
              <a:t>Processing</a:t>
            </a:r>
            <a:r>
              <a:rPr lang="hu-HU" b="1" dirty="0"/>
              <a:t> </a:t>
            </a:r>
            <a:r>
              <a:rPr lang="hu-HU" b="1" dirty="0" err="1"/>
              <a:t>Charge</a:t>
            </a:r>
            <a:r>
              <a:rPr lang="hu-HU" b="1" dirty="0"/>
              <a:t>)</a:t>
            </a:r>
            <a:r>
              <a:rPr lang="hu-HU" dirty="0"/>
              <a:t> kell fizetnie a szerzőknek.</a:t>
            </a:r>
          </a:p>
          <a:p>
            <a:r>
              <a:rPr lang="hu-HU" u="sng" dirty="0"/>
              <a:t>Hibrid</a:t>
            </a:r>
            <a:r>
              <a:rPr lang="hu-HU" dirty="0"/>
              <a:t>;</a:t>
            </a:r>
          </a:p>
          <a:p>
            <a:pPr lvl="1"/>
            <a:r>
              <a:rPr lang="hu-HU" b="1" dirty="0"/>
              <a:t>Előfizetéses folyóiratok</a:t>
            </a:r>
            <a:r>
              <a:rPr lang="hu-HU" dirty="0"/>
              <a:t>, amelyek </a:t>
            </a:r>
            <a:r>
              <a:rPr lang="hu-HU" b="1" dirty="0"/>
              <a:t>választható opcióként</a:t>
            </a:r>
            <a:r>
              <a:rPr lang="hu-HU" dirty="0"/>
              <a:t> kínálják a szerzők számára a közleményük </a:t>
            </a:r>
            <a:br>
              <a:rPr lang="hu-HU" dirty="0"/>
            </a:br>
            <a:r>
              <a:rPr lang="hu-HU" b="1" dirty="0"/>
              <a:t>nyílt hozzáférésűként</a:t>
            </a:r>
            <a:r>
              <a:rPr lang="hu-HU" dirty="0"/>
              <a:t> történő megjelentetését.</a:t>
            </a:r>
          </a:p>
          <a:p>
            <a:r>
              <a:rPr lang="hu-HU" b="1" dirty="0" err="1">
                <a:solidFill>
                  <a:srgbClr val="00B050"/>
                </a:solidFill>
              </a:rPr>
              <a:t>Green</a:t>
            </a:r>
            <a:r>
              <a:rPr lang="hu-HU" b="1" dirty="0">
                <a:solidFill>
                  <a:srgbClr val="00B050"/>
                </a:solidFill>
              </a:rPr>
              <a:t> (zöld) </a:t>
            </a:r>
            <a:r>
              <a:rPr lang="hu-HU" b="1" dirty="0" err="1">
                <a:solidFill>
                  <a:srgbClr val="00B050"/>
                </a:solidFill>
              </a:rPr>
              <a:t>open</a:t>
            </a:r>
            <a:r>
              <a:rPr lang="hu-HU" b="1" dirty="0">
                <a:solidFill>
                  <a:srgbClr val="00B050"/>
                </a:solidFill>
              </a:rPr>
              <a:t> </a:t>
            </a:r>
            <a:r>
              <a:rPr lang="hu-HU" b="1" dirty="0" err="1">
                <a:solidFill>
                  <a:srgbClr val="00B050"/>
                </a:solidFill>
              </a:rPr>
              <a:t>access</a:t>
            </a:r>
            <a:r>
              <a:rPr lang="hu-HU" dirty="0"/>
              <a:t>;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open</a:t>
            </a:r>
            <a:r>
              <a:rPr lang="hu-HU" dirty="0"/>
              <a:t> </a:t>
            </a:r>
            <a:r>
              <a:rPr lang="hu-HU" dirty="0" err="1"/>
              <a:t>access</a:t>
            </a:r>
            <a:r>
              <a:rPr lang="hu-HU" dirty="0"/>
              <a:t> zöld útjának alkalmazásával </a:t>
            </a:r>
            <a:r>
              <a:rPr lang="hu-HU" b="1" dirty="0"/>
              <a:t>a cikk egy verzióját feltöltjük egy </a:t>
            </a:r>
            <a:r>
              <a:rPr lang="hu-HU" b="1" dirty="0" err="1"/>
              <a:t>hosszútávú</a:t>
            </a:r>
            <a:r>
              <a:rPr lang="hu-HU" b="1" dirty="0"/>
              <a:t> megőrzést szolgáló platformra</a:t>
            </a:r>
            <a:r>
              <a:rPr lang="hu-HU" dirty="0"/>
              <a:t>, más néven elhelyezzük egy </a:t>
            </a:r>
            <a:r>
              <a:rPr lang="hu-HU" b="1" dirty="0" err="1"/>
              <a:t>repozitóriumban</a:t>
            </a:r>
            <a:r>
              <a:rPr lang="hu-HU" dirty="0"/>
              <a:t>. Erre akkor is lehetőségünk van, ha egy hagyományos, előfizetéses modell alapján működő folyóiratban jelent meg a közlemény. Ilyenkor általában adott idő után, az </a:t>
            </a:r>
            <a:r>
              <a:rPr lang="hu-HU" dirty="0" err="1"/>
              <a:t>embargo</a:t>
            </a:r>
            <a:r>
              <a:rPr lang="hu-HU" dirty="0"/>
              <a:t> lejártával tehető nyilvánossá a cikk.</a:t>
            </a:r>
          </a:p>
          <a:p>
            <a:r>
              <a:rPr lang="hu-HU" b="1" dirty="0">
                <a:solidFill>
                  <a:srgbClr val="0070C0"/>
                </a:solidFill>
              </a:rPr>
              <a:t>Diamond (gyémánt) </a:t>
            </a:r>
            <a:r>
              <a:rPr lang="hu-HU" b="1" dirty="0" err="1">
                <a:solidFill>
                  <a:srgbClr val="0070C0"/>
                </a:solidFill>
              </a:rPr>
              <a:t>open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access</a:t>
            </a:r>
            <a:r>
              <a:rPr lang="hu-HU" dirty="0"/>
              <a:t>;</a:t>
            </a:r>
          </a:p>
          <a:p>
            <a:pPr lvl="1"/>
            <a:r>
              <a:rPr lang="hu-HU" dirty="0"/>
              <a:t>A platina út esetén a kutató olyan </a:t>
            </a:r>
            <a:r>
              <a:rPr lang="hu-HU" dirty="0" err="1"/>
              <a:t>open</a:t>
            </a:r>
            <a:r>
              <a:rPr lang="hu-HU" dirty="0"/>
              <a:t> </a:t>
            </a:r>
            <a:r>
              <a:rPr lang="hu-HU" dirty="0" err="1"/>
              <a:t>access</a:t>
            </a:r>
            <a:r>
              <a:rPr lang="hu-HU" dirty="0"/>
              <a:t> folyóiratokban publikál, melyek nem számítanak fel cikkeljárási díjat, ugyanakkor biztosítják,hogy a cikkek bárki számára ingyenesen elérhetőek legyenek. Ezen folyóiratok egy része nonprofit tudományos társasági / kutatóintézeti / vagy egyetemi kiadvány.</a:t>
            </a:r>
          </a:p>
          <a:p>
            <a:r>
              <a:rPr lang="hu-HU" u="sng" dirty="0"/>
              <a:t>Bővebben</a:t>
            </a:r>
            <a:r>
              <a:rPr lang="hu-HU" dirty="0"/>
              <a:t>: </a:t>
            </a:r>
            <a:r>
              <a:rPr lang="hu-HU" dirty="0">
                <a:hlinkClick r:id="rId2"/>
              </a:rPr>
              <a:t>ELTE</a:t>
            </a:r>
            <a:r>
              <a:rPr lang="hu-HU" dirty="0"/>
              <a:t> fogalomtár, </a:t>
            </a:r>
            <a:r>
              <a:rPr lang="hu-HU" dirty="0">
                <a:hlinkClick r:id="rId3"/>
              </a:rPr>
              <a:t>Open Science</a:t>
            </a:r>
            <a:r>
              <a:rPr lang="hu-HU" dirty="0"/>
              <a:t> Publikációs modellek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568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635" y="249381"/>
            <a:ext cx="10515600" cy="851103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2. Hol, hogyan publikáljunk?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64029"/>
            <a:ext cx="10515600" cy="5112934"/>
          </a:xfrm>
        </p:spPr>
        <p:txBody>
          <a:bodyPr/>
          <a:lstStyle/>
          <a:p>
            <a:r>
              <a:rPr lang="hu-HU" b="1" u="sng" dirty="0"/>
              <a:t>Open Access publikálás </a:t>
            </a:r>
            <a:r>
              <a:rPr lang="hu-HU" u="sng" dirty="0"/>
              <a:t>lehetőségei</a:t>
            </a:r>
          </a:p>
          <a:p>
            <a:pPr lvl="1"/>
            <a:r>
              <a:rPr lang="hu-HU" b="1" dirty="0"/>
              <a:t>APC (</a:t>
            </a:r>
            <a:r>
              <a:rPr lang="hu-HU" b="1" dirty="0" err="1"/>
              <a:t>Article</a:t>
            </a:r>
            <a:r>
              <a:rPr lang="hu-HU" b="1" dirty="0"/>
              <a:t> </a:t>
            </a:r>
            <a:r>
              <a:rPr lang="hu-HU" b="1" dirty="0" err="1"/>
              <a:t>Processing</a:t>
            </a:r>
            <a:r>
              <a:rPr lang="hu-HU" b="1" dirty="0"/>
              <a:t> </a:t>
            </a:r>
            <a:r>
              <a:rPr lang="hu-HU" b="1" dirty="0" err="1"/>
              <a:t>Charge</a:t>
            </a:r>
            <a:r>
              <a:rPr lang="hu-HU" b="1" dirty="0"/>
              <a:t>)</a:t>
            </a:r>
            <a:r>
              <a:rPr lang="hu-HU" dirty="0"/>
              <a:t> fizetése kari keretből</a:t>
            </a:r>
          </a:p>
          <a:p>
            <a:pPr lvl="1"/>
            <a:r>
              <a:rPr lang="hu-HU" b="1" dirty="0"/>
              <a:t>APC</a:t>
            </a:r>
            <a:r>
              <a:rPr lang="hu-HU" dirty="0"/>
              <a:t> fizetése </a:t>
            </a:r>
            <a:r>
              <a:rPr lang="hu-HU" b="1" dirty="0">
                <a:hlinkClick r:id="rId2"/>
              </a:rPr>
              <a:t>EISZ</a:t>
            </a:r>
            <a:r>
              <a:rPr lang="hu-HU" dirty="0">
                <a:hlinkClick r:id="rId2"/>
              </a:rPr>
              <a:t> </a:t>
            </a:r>
            <a:r>
              <a:rPr lang="hu-HU" dirty="0"/>
              <a:t>támogatással</a:t>
            </a:r>
          </a:p>
          <a:p>
            <a:pPr lvl="1"/>
            <a:r>
              <a:rPr lang="hu-HU" b="1" dirty="0"/>
              <a:t>A folyóirat megjelenésénél az </a:t>
            </a:r>
            <a:r>
              <a:rPr lang="hu-HU" b="1" dirty="0" err="1"/>
              <a:t>APC-n</a:t>
            </a:r>
            <a:r>
              <a:rPr lang="hu-HU" b="1" dirty="0"/>
              <a:t> kívül</a:t>
            </a:r>
            <a:br>
              <a:rPr lang="hu-HU" b="1" dirty="0"/>
            </a:br>
            <a:r>
              <a:rPr lang="hu-HU" b="1" dirty="0"/>
              <a:t>más költséget is felszámíthat a kiadó!</a:t>
            </a:r>
            <a:br>
              <a:rPr lang="hu-HU" b="1" dirty="0"/>
            </a:br>
            <a:r>
              <a:rPr lang="hu-HU" b="1" dirty="0"/>
              <a:t>Egyéb publikációs díjakra, mint oldaldíjak, színes nyomtatás díja, benyújtási díj, vagy más közzétételi illetve szerkesztési díjak, nem terjed ki az APC térítés megállapodása!</a:t>
            </a:r>
          </a:p>
          <a:p>
            <a:pPr lvl="1"/>
            <a:r>
              <a:rPr lang="hu-HU" b="1" dirty="0"/>
              <a:t>OJS</a:t>
            </a:r>
            <a:r>
              <a:rPr lang="hu-HU" dirty="0"/>
              <a:t> (Open Journal System) folyóiratban való publikálás</a:t>
            </a:r>
          </a:p>
          <a:p>
            <a:r>
              <a:rPr lang="hu-HU" b="1" dirty="0">
                <a:hlinkClick r:id="rId3"/>
              </a:rPr>
              <a:t>EISZ Open Access megállapodások kiadókkal</a:t>
            </a:r>
            <a:br>
              <a:rPr lang="hu-HU" dirty="0"/>
            </a:br>
            <a:r>
              <a:rPr lang="hu-HU" dirty="0"/>
              <a:t>Az egyetem által előfizetett kiadók esetén </a:t>
            </a:r>
            <a:br>
              <a:rPr lang="hu-HU" dirty="0"/>
            </a:br>
            <a:r>
              <a:rPr lang="hu-HU" dirty="0"/>
              <a:t>az </a:t>
            </a:r>
            <a:r>
              <a:rPr lang="hu-HU" dirty="0" err="1"/>
              <a:t>APC-t</a:t>
            </a:r>
            <a:r>
              <a:rPr lang="hu-HU" dirty="0"/>
              <a:t> korlátozottan téríti az EISZ, </a:t>
            </a:r>
            <a:br>
              <a:rPr lang="hu-HU" dirty="0"/>
            </a:br>
            <a:r>
              <a:rPr lang="hu-HU" dirty="0"/>
              <a:t>a </a:t>
            </a:r>
            <a:r>
              <a:rPr lang="hu-HU" b="1" dirty="0"/>
              <a:t>szabad kvóták </a:t>
            </a:r>
            <a:r>
              <a:rPr lang="hu-HU" dirty="0"/>
              <a:t>erejéig! 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11</a:t>
            </a:fld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267" y="1359189"/>
            <a:ext cx="18002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838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3138" y="224444"/>
            <a:ext cx="10515600" cy="809539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2. Hol, hogyan publikáljunk?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0055" y="931024"/>
            <a:ext cx="9153698" cy="5469775"/>
          </a:xfrm>
        </p:spPr>
        <p:txBody>
          <a:bodyPr>
            <a:normAutofit fontScale="92500" lnSpcReduction="20000"/>
          </a:bodyPr>
          <a:lstStyle/>
          <a:p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Miért publikáljunk Open Access?</a:t>
            </a:r>
          </a:p>
          <a:p>
            <a:pPr lvl="1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Nagyobb láthatóság</a:t>
            </a:r>
          </a:p>
          <a:p>
            <a:pPr lvl="1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Nagyobb idézettség</a:t>
            </a:r>
          </a:p>
          <a:p>
            <a:pPr lvl="1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Nyilvános hozzáférés</a:t>
            </a:r>
          </a:p>
          <a:p>
            <a:pPr lvl="1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sz="2200" dirty="0"/>
              <a:t>Forrás: </a:t>
            </a:r>
            <a:r>
              <a:rPr lang="hu-HU" sz="2200" dirty="0">
                <a:hlinkClick r:id="rId2"/>
              </a:rPr>
              <a:t>https://lib.uni-obuda.hu/sites/lib.uni-obuda.hu/files/OA_elonyok_2.jpg</a:t>
            </a:r>
            <a:r>
              <a:rPr lang="hu-HU" sz="2200" dirty="0"/>
              <a:t> 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12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43" y="1271847"/>
            <a:ext cx="8054687" cy="43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0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4702" y="232756"/>
            <a:ext cx="10515600" cy="792913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2. Hol, hogyan publikáljunk?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243" y="1122218"/>
            <a:ext cx="7283335" cy="5079683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hu-HU" b="1" dirty="0"/>
              <a:t>OJS</a:t>
            </a:r>
            <a:r>
              <a:rPr lang="hu-HU" dirty="0"/>
              <a:t> (Open Journal System) folyóiratban való publikálás</a:t>
            </a:r>
          </a:p>
          <a:p>
            <a:pPr marL="685800" lvl="2">
              <a:spcBef>
                <a:spcPts val="1000"/>
              </a:spcBef>
            </a:pPr>
            <a:r>
              <a:rPr lang="hu-HU" b="1" dirty="0"/>
              <a:t>Pázmány OJS folyóiratok </a:t>
            </a:r>
            <a:r>
              <a:rPr lang="hu-HU" dirty="0"/>
              <a:t>- </a:t>
            </a:r>
            <a:r>
              <a:rPr lang="hu-HU" dirty="0">
                <a:hlinkClick r:id="rId2"/>
              </a:rPr>
              <a:t>https://ojs.ppke.hu/</a:t>
            </a:r>
            <a:r>
              <a:rPr lang="hu-HU" dirty="0"/>
              <a:t> - pl.</a:t>
            </a:r>
            <a:br>
              <a:rPr lang="hu-HU" dirty="0"/>
            </a:br>
            <a:r>
              <a:rPr lang="hu-HU" dirty="0" err="1"/>
              <a:t>Axis</a:t>
            </a:r>
            <a:r>
              <a:rPr lang="hu-HU" dirty="0"/>
              <a:t>, Verbum, Humán Innovációs Szemle, Mester és Tanítvány</a:t>
            </a:r>
          </a:p>
          <a:p>
            <a:pPr marL="685800" lvl="2">
              <a:spcBef>
                <a:spcPts val="1000"/>
              </a:spcBef>
            </a:pPr>
            <a:r>
              <a:rPr lang="hu-HU" b="1" dirty="0"/>
              <a:t>Pázmány Open Access Kiadványok </a:t>
            </a:r>
            <a:r>
              <a:rPr lang="hu-HU" dirty="0"/>
              <a:t>- </a:t>
            </a:r>
            <a:r>
              <a:rPr lang="hu-HU" dirty="0">
                <a:hlinkClick r:id="rId3"/>
              </a:rPr>
              <a:t>https://omp.ppke.hu/</a:t>
            </a:r>
            <a:r>
              <a:rPr lang="hu-HU" dirty="0"/>
              <a:t> </a:t>
            </a:r>
          </a:p>
          <a:p>
            <a:pPr marL="228600" lvl="1">
              <a:spcBef>
                <a:spcPts val="1000"/>
              </a:spcBef>
            </a:pPr>
            <a:r>
              <a:rPr lang="hu-HU" b="1" dirty="0" err="1"/>
              <a:t>Creative</a:t>
            </a:r>
            <a:r>
              <a:rPr lang="hu-HU" b="1" dirty="0"/>
              <a:t> </a:t>
            </a:r>
            <a:r>
              <a:rPr lang="hu-HU" b="1" dirty="0" err="1"/>
              <a:t>Commons</a:t>
            </a:r>
            <a:r>
              <a:rPr lang="hu-HU" dirty="0"/>
              <a:t>; </a:t>
            </a:r>
            <a:r>
              <a:rPr lang="hu-HU" dirty="0">
                <a:hlinkClick r:id="rId4"/>
              </a:rPr>
              <a:t>https://creativecommons.org/</a:t>
            </a:r>
            <a:r>
              <a:rPr lang="hu-HU" dirty="0"/>
              <a:t> 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hu-HU" dirty="0"/>
              <a:t>A </a:t>
            </a:r>
            <a:r>
              <a:rPr lang="hu-HU" dirty="0" err="1"/>
              <a:t>Creative</a:t>
            </a:r>
            <a:r>
              <a:rPr lang="hu-HU" dirty="0"/>
              <a:t> </a:t>
            </a:r>
            <a:r>
              <a:rPr lang="hu-HU" dirty="0" err="1"/>
              <a:t>Commons</a:t>
            </a:r>
            <a:r>
              <a:rPr lang="hu-HU" dirty="0"/>
              <a:t> (CC) licencek nyilvános licencek. Azt jelzik, hogy mások mit tehetnek a művel. Többféle licence többféle felhasználási szintet tesz lehetővé. A </a:t>
            </a:r>
            <a:r>
              <a:rPr lang="hu-HU" dirty="0" err="1"/>
              <a:t>licence-knek</a:t>
            </a:r>
            <a:r>
              <a:rPr lang="hu-HU" dirty="0"/>
              <a:t> meg kell jelenniük a műben (PDF-ben), pontos azonosítással, linkkel.</a:t>
            </a:r>
          </a:p>
          <a:p>
            <a:pPr marL="685800" lvl="2">
              <a:spcBef>
                <a:spcPts val="1000"/>
              </a:spcBef>
            </a:pPr>
            <a:r>
              <a:rPr lang="hu-HU" dirty="0"/>
              <a:t>Lásd: </a:t>
            </a:r>
            <a:r>
              <a:rPr lang="hu-HU" dirty="0" err="1"/>
              <a:t>Lawrence</a:t>
            </a:r>
            <a:r>
              <a:rPr lang="hu-HU" dirty="0"/>
              <a:t> </a:t>
            </a:r>
            <a:r>
              <a:rPr lang="hu-HU" dirty="0" err="1"/>
              <a:t>Lessig</a:t>
            </a:r>
            <a:r>
              <a:rPr lang="hu-HU" dirty="0"/>
              <a:t> : Szabad kultúra : A kreativitás természete és jövője ; Budapest : Kiskapu, 2005</a:t>
            </a:r>
            <a:br>
              <a:rPr lang="hu-HU" dirty="0"/>
            </a:br>
            <a:r>
              <a:rPr lang="hu-HU" dirty="0">
                <a:hlinkClick r:id="rId5"/>
              </a:rPr>
              <a:t>https://mek.oszk.hu/03200/03207/</a:t>
            </a:r>
            <a:r>
              <a:rPr lang="hu-HU" dirty="0"/>
              <a:t> 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13</a:t>
            </a:fld>
            <a:endParaRPr lang="hu-H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578" y="1204479"/>
            <a:ext cx="4666351" cy="52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514" y="2002962"/>
            <a:ext cx="4774416" cy="4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66" y="2477556"/>
            <a:ext cx="2505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578" y="3466770"/>
            <a:ext cx="1638338" cy="57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396" y="3466770"/>
            <a:ext cx="1646478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849" y="4287030"/>
            <a:ext cx="1717334" cy="60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047" y="4287030"/>
            <a:ext cx="1914788" cy="67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729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0134" y="83127"/>
            <a:ext cx="10515600" cy="826165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2. Hol, hogyan publikáljunk?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9559" y="853035"/>
            <a:ext cx="11431385" cy="5448012"/>
          </a:xfrm>
        </p:spPr>
        <p:txBody>
          <a:bodyPr/>
          <a:lstStyle/>
          <a:p>
            <a:r>
              <a:rPr lang="hu-HU" sz="2600" b="1" dirty="0"/>
              <a:t>Szerzők azonosítása, szerzői profilok!</a:t>
            </a:r>
            <a:br>
              <a:rPr lang="hu-HU" sz="2600" dirty="0"/>
            </a:br>
            <a:r>
              <a:rPr lang="hu-HU" sz="2400" dirty="0"/>
              <a:t>A szerzők publikációinak kizárólagos azonosításához szükség van egyértelmű szerzői azonosítókra, az azonos nevű szerzők, vagy az adott szerzők névváltozatai miatt. A szerzői azonosítók a nemzetközi adatbázisokban lévő szerzők egyértelmű azonosítását is segítik.</a:t>
            </a:r>
          </a:p>
          <a:p>
            <a:pPr lvl="1"/>
            <a:r>
              <a:rPr lang="hu-HU" sz="2200" b="1" dirty="0">
                <a:hlinkClick r:id="rId2"/>
              </a:rPr>
              <a:t>MTMT</a:t>
            </a:r>
            <a:r>
              <a:rPr lang="hu-HU" sz="2200" dirty="0"/>
              <a:t>; regisztrált szerzőknek szerzői profilja, azonosítója van, amelyek nyilvánosan kereshetőek</a:t>
            </a:r>
          </a:p>
          <a:p>
            <a:pPr lvl="1"/>
            <a:r>
              <a:rPr lang="hu-HU" sz="2200" b="1" dirty="0">
                <a:hlinkClick r:id="rId3"/>
              </a:rPr>
              <a:t>ORCID</a:t>
            </a:r>
            <a:r>
              <a:rPr lang="hu-HU" sz="2200" dirty="0"/>
              <a:t>;  egy nemzetközileg általánosan elfogadott és használt, egyedi szerzői azonosító. Az </a:t>
            </a:r>
            <a:r>
              <a:rPr lang="hu-HU" sz="2200" dirty="0" err="1"/>
              <a:t>MTMT-ben</a:t>
            </a:r>
            <a:r>
              <a:rPr lang="hu-HU" sz="2200" dirty="0"/>
              <a:t> összekapcsolható az </a:t>
            </a:r>
            <a:r>
              <a:rPr lang="hu-HU" sz="2200" dirty="0">
                <a:hlinkClick r:id="rId4"/>
              </a:rPr>
              <a:t>ORCID az MTMT azonosítóval</a:t>
            </a:r>
            <a:r>
              <a:rPr lang="hu-HU" sz="2200" dirty="0"/>
              <a:t>.</a:t>
            </a:r>
          </a:p>
          <a:p>
            <a:pPr lvl="1"/>
            <a:r>
              <a:rPr lang="hu-HU" sz="2200" b="1" dirty="0" err="1">
                <a:hlinkClick r:id="rId5"/>
              </a:rPr>
              <a:t>Scopus</a:t>
            </a:r>
            <a:r>
              <a:rPr lang="hu-HU" sz="2200" b="1" dirty="0">
                <a:hlinkClick r:id="rId5"/>
              </a:rPr>
              <a:t> profil</a:t>
            </a:r>
            <a:r>
              <a:rPr lang="hu-HU" sz="2200" dirty="0"/>
              <a:t>; a </a:t>
            </a:r>
            <a:r>
              <a:rPr lang="hu-HU" sz="2200" dirty="0" err="1"/>
              <a:t>Scopus</a:t>
            </a:r>
            <a:r>
              <a:rPr lang="hu-HU" sz="2200" dirty="0"/>
              <a:t> automatikusan építi fel az indexelt publikációkból a szerzők profiljait. Ennek egyértelmű azonosítását is segíti az ORCID. Bővebben </a:t>
            </a:r>
            <a:r>
              <a:rPr lang="hu-HU" sz="2200" dirty="0">
                <a:hlinkClick r:id="rId6"/>
              </a:rPr>
              <a:t>lásd</a:t>
            </a:r>
            <a:endParaRPr lang="hu-HU" sz="2200" dirty="0"/>
          </a:p>
          <a:p>
            <a:pPr lvl="1"/>
            <a:r>
              <a:rPr lang="hu-HU" sz="2200" b="1" dirty="0" err="1">
                <a:hlinkClick r:id="rId7"/>
              </a:rPr>
              <a:t>WoS</a:t>
            </a:r>
            <a:r>
              <a:rPr lang="hu-HU" sz="2200" b="1" dirty="0">
                <a:hlinkClick r:id="rId7"/>
              </a:rPr>
              <a:t> profil</a:t>
            </a:r>
            <a:r>
              <a:rPr lang="hu-HU" sz="2200" dirty="0"/>
              <a:t>; a </a:t>
            </a:r>
            <a:r>
              <a:rPr lang="hu-HU" sz="2200" dirty="0" err="1"/>
              <a:t>WoS</a:t>
            </a:r>
            <a:r>
              <a:rPr lang="hu-HU" sz="2200" dirty="0"/>
              <a:t> is automatikusan épít szerzői profilokat. Ezek pontosítása érdekében ezek is </a:t>
            </a:r>
            <a:r>
              <a:rPr lang="hu-HU" sz="2200" dirty="0">
                <a:hlinkClick r:id="rId8"/>
              </a:rPr>
              <a:t>összekapcsolhatóak az ORCID </a:t>
            </a:r>
            <a:r>
              <a:rPr lang="hu-HU" sz="2200" dirty="0"/>
              <a:t>rekordokkal.</a:t>
            </a:r>
          </a:p>
          <a:p>
            <a:r>
              <a:rPr lang="hu-HU" sz="2600" b="1" dirty="0"/>
              <a:t>Plágium (szövegegyezőség) keresés</a:t>
            </a:r>
          </a:p>
          <a:p>
            <a:pPr lvl="1"/>
            <a:r>
              <a:rPr lang="hu-HU" sz="2200" dirty="0"/>
              <a:t>2025. második felétől a Pázmányon lehetőség van </a:t>
            </a:r>
            <a:r>
              <a:rPr lang="hu-HU" sz="2200" b="1" dirty="0" err="1">
                <a:hlinkClick r:id="rId9"/>
              </a:rPr>
              <a:t>Turnitin</a:t>
            </a:r>
            <a:r>
              <a:rPr lang="hu-HU" sz="2200" b="1" dirty="0" err="1"/>
              <a:t>-</a:t>
            </a:r>
            <a:r>
              <a:rPr lang="hu-HU" sz="2200" dirty="0" err="1"/>
              <a:t>nel</a:t>
            </a:r>
            <a:r>
              <a:rPr lang="hu-HU" sz="2200" dirty="0"/>
              <a:t> szövegegyezőség ellenőrzésre (amennyiben a szerkesztőségek is igénylik). Igény esetén keressék a </a:t>
            </a:r>
            <a:r>
              <a:rPr lang="hu-HU" sz="2200" b="1" dirty="0"/>
              <a:t>Könyvtárat</a:t>
            </a:r>
            <a:r>
              <a:rPr lang="hu-HU" sz="2200" dirty="0"/>
              <a:t>.</a:t>
            </a:r>
          </a:p>
          <a:p>
            <a:pPr lvl="1"/>
            <a:endParaRPr lang="hu-HU" sz="26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2222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8323" y="133003"/>
            <a:ext cx="10515600" cy="801227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3. Hogyan tartsam nyilván a publikációmat?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0382" y="931025"/>
            <a:ext cx="10515600" cy="5204374"/>
          </a:xfrm>
        </p:spPr>
        <p:txBody>
          <a:bodyPr>
            <a:normAutofit lnSpcReduction="10000"/>
          </a:bodyPr>
          <a:lstStyle/>
          <a:p>
            <a:r>
              <a:rPr lang="hu-HU" sz="2600" dirty="0"/>
              <a:t>„A </a:t>
            </a:r>
            <a:r>
              <a:rPr lang="hu-HU" sz="2600" b="1" dirty="0"/>
              <a:t>Magyar Tudományos Művek Tára </a:t>
            </a:r>
            <a:r>
              <a:rPr lang="hu-HU" sz="2600" dirty="0"/>
              <a:t>(MTMT) a hazai tudományos közleményeket és idézéseiket nyilvántartó bibliográfiai adatbázis.”</a:t>
            </a:r>
          </a:p>
          <a:p>
            <a:pPr lvl="1"/>
            <a:r>
              <a:rPr lang="hu-HU" sz="2600" dirty="0">
                <a:hlinkClick r:id="rId2"/>
              </a:rPr>
              <a:t>https://mtmt.hu/bemutatkozas</a:t>
            </a:r>
            <a:endParaRPr lang="hu-HU" sz="2600" dirty="0"/>
          </a:p>
          <a:p>
            <a:pPr lvl="1"/>
            <a:r>
              <a:rPr lang="hu-HU" sz="2200" dirty="0"/>
              <a:t>Az MTA Könyvtár működteti az adatbázist.</a:t>
            </a:r>
          </a:p>
          <a:p>
            <a:pPr lvl="1"/>
            <a:r>
              <a:rPr lang="hu-HU" sz="2200" dirty="0"/>
              <a:t>Az MTMT 2009. július 1-én indult el.</a:t>
            </a:r>
          </a:p>
          <a:p>
            <a:r>
              <a:rPr lang="hu-HU" sz="2600" b="1" dirty="0">
                <a:hlinkClick r:id="rId3"/>
              </a:rPr>
              <a:t>Regisztráció</a:t>
            </a:r>
            <a:r>
              <a:rPr lang="hu-HU" sz="2600" b="1" dirty="0"/>
              <a:t> </a:t>
            </a:r>
            <a:r>
              <a:rPr lang="hu-HU" sz="2600" dirty="0"/>
              <a:t>– személyi profil készítése  – MTMT azonosító</a:t>
            </a:r>
          </a:p>
          <a:p>
            <a:pPr lvl="1"/>
            <a:r>
              <a:rPr lang="hu-HU" sz="2200" dirty="0"/>
              <a:t>A saját nevet kell megadni, Családi-, Utónév!</a:t>
            </a:r>
          </a:p>
          <a:p>
            <a:pPr lvl="1"/>
            <a:r>
              <a:rPr lang="hu-HU" sz="2200" dirty="0"/>
              <a:t>Névváltozatok</a:t>
            </a:r>
          </a:p>
          <a:p>
            <a:pPr marL="0" indent="0">
              <a:buNone/>
            </a:pPr>
            <a:r>
              <a:rPr lang="hu-HU" sz="2400" b="1" dirty="0">
                <a:solidFill>
                  <a:srgbClr val="0070C0"/>
                </a:solidFill>
              </a:rPr>
              <a:t>KINEK KELL RÖGZÍTENIE?</a:t>
            </a:r>
          </a:p>
          <a:p>
            <a:r>
              <a:rPr lang="hu-HU" sz="2400" dirty="0"/>
              <a:t>A 3/2012. sz. </a:t>
            </a:r>
            <a:r>
              <a:rPr lang="hu-HU" sz="2400" dirty="0">
                <a:hlinkClick r:id="rId4"/>
              </a:rPr>
              <a:t>Dékáni Utasítás </a:t>
            </a:r>
            <a:r>
              <a:rPr lang="hu-HU" sz="2400" dirty="0"/>
              <a:t>„</a:t>
            </a:r>
            <a:r>
              <a:rPr lang="hu-HU" sz="2400" dirty="0">
                <a:hlinkClick r:id="rId5"/>
              </a:rPr>
              <a:t>A publikációs adatok kezeléséről</a:t>
            </a:r>
            <a:r>
              <a:rPr lang="hu-HU" sz="2400" dirty="0"/>
              <a:t>”</a:t>
            </a:r>
            <a:br>
              <a:rPr lang="hu-HU" sz="2400" dirty="0"/>
            </a:br>
            <a:r>
              <a:rPr lang="hu-HU" sz="2400" dirty="0"/>
              <a:t>"minden oktató köteles a megjelent publikációjának az MTMT kezelési szabályai szerint megkövetelt adatait saját maga rögzíteni az MTMT rendszeren.„</a:t>
            </a:r>
          </a:p>
          <a:p>
            <a:r>
              <a:rPr lang="hu-HU" sz="2400" b="1" dirty="0"/>
              <a:t>MTMT </a:t>
            </a:r>
            <a:r>
              <a:rPr lang="hu-HU" sz="2400" b="1" dirty="0" err="1"/>
              <a:t>admin</a:t>
            </a:r>
            <a:r>
              <a:rPr lang="hu-HU" sz="2400" b="1" dirty="0"/>
              <a:t> rendszer - intézményi adminisztrátorok</a:t>
            </a:r>
            <a:br>
              <a:rPr lang="hu-HU" sz="2400" dirty="0"/>
            </a:br>
            <a:r>
              <a:rPr lang="hu-HU" sz="2400" dirty="0"/>
              <a:t>- ellenőrzés, javítás, segítségnyújtás</a:t>
            </a:r>
          </a:p>
          <a:p>
            <a:endParaRPr lang="hu-HU" sz="2600" dirty="0"/>
          </a:p>
          <a:p>
            <a:pPr marL="457200" lvl="1" indent="0">
              <a:buNone/>
            </a:pPr>
            <a:endParaRPr lang="hu-HU" sz="2600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15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092" y="1604068"/>
            <a:ext cx="13620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466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6989" y="148067"/>
            <a:ext cx="10515600" cy="720683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3. Hogyan tartsam nyilván a publikációmat?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4660" y="963389"/>
            <a:ext cx="10515600" cy="54508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>
                <a:solidFill>
                  <a:srgbClr val="0070C0"/>
                </a:solidFill>
              </a:rPr>
              <a:t>MIT KELL RÖGZÍTENI?</a:t>
            </a:r>
          </a:p>
          <a:p>
            <a:r>
              <a:rPr lang="hu-HU" dirty="0"/>
              <a:t>„</a:t>
            </a:r>
            <a:r>
              <a:rPr lang="hu-HU" dirty="0">
                <a:hlinkClick r:id="rId2"/>
              </a:rPr>
              <a:t>Teljes tudományos közlemény</a:t>
            </a:r>
            <a:r>
              <a:rPr lang="hu-HU" dirty="0"/>
              <a:t>”</a:t>
            </a:r>
          </a:p>
          <a:p>
            <a:pPr lvl="1"/>
            <a:r>
              <a:rPr lang="hu-HU" b="1" dirty="0"/>
              <a:t>Könyv</a:t>
            </a:r>
            <a:r>
              <a:rPr lang="hu-HU" dirty="0"/>
              <a:t>; pl. szakkönyv, monografikus-, </a:t>
            </a:r>
            <a:br>
              <a:rPr lang="hu-HU" dirty="0"/>
            </a:br>
            <a:r>
              <a:rPr lang="hu-HU" dirty="0"/>
              <a:t>összefoglaló művek, gyűjteményes kötetek</a:t>
            </a:r>
          </a:p>
          <a:p>
            <a:pPr lvl="1"/>
            <a:r>
              <a:rPr lang="hu-HU" b="1" dirty="0"/>
              <a:t>Könyvrészlet</a:t>
            </a:r>
            <a:r>
              <a:rPr lang="hu-HU" dirty="0"/>
              <a:t>; könyv fejezete, könyvben </a:t>
            </a:r>
            <a:br>
              <a:rPr lang="hu-HU" dirty="0"/>
            </a:br>
            <a:r>
              <a:rPr lang="hu-HU" dirty="0"/>
              <a:t>megjelent tanulmány,</a:t>
            </a:r>
          </a:p>
          <a:p>
            <a:pPr lvl="1"/>
            <a:r>
              <a:rPr lang="hu-HU" b="1" dirty="0"/>
              <a:t>Folyóiratcikk</a:t>
            </a:r>
            <a:r>
              <a:rPr lang="hu-HU" dirty="0"/>
              <a:t>; szakfolyóiratokban </a:t>
            </a:r>
            <a:br>
              <a:rPr lang="hu-HU" dirty="0"/>
            </a:br>
            <a:r>
              <a:rPr lang="hu-HU" dirty="0"/>
              <a:t>megjelent, címmel, szerzővel ellátott cikk.</a:t>
            </a:r>
          </a:p>
          <a:p>
            <a:r>
              <a:rPr lang="hu-HU" dirty="0">
                <a:hlinkClick r:id="rId3"/>
              </a:rPr>
              <a:t>Típus, jelleg, besorolás </a:t>
            </a:r>
            <a:endParaRPr lang="hu-HU" dirty="0"/>
          </a:p>
          <a:p>
            <a:pPr lvl="1"/>
            <a:r>
              <a:rPr lang="hu-HU" b="1" dirty="0"/>
              <a:t>Típus</a:t>
            </a:r>
            <a:r>
              <a:rPr lang="hu-HU" dirty="0"/>
              <a:t>; pl. könyv, folyóiratcikk, könyvrészlet, </a:t>
            </a:r>
            <a:br>
              <a:rPr lang="hu-HU" dirty="0"/>
            </a:br>
            <a:r>
              <a:rPr lang="hu-HU" dirty="0"/>
              <a:t>disszertáció, egyéb konferenciaközlemény,</a:t>
            </a:r>
          </a:p>
          <a:p>
            <a:pPr lvl="1"/>
            <a:r>
              <a:rPr lang="hu-HU" b="1" dirty="0"/>
              <a:t>Besorolás</a:t>
            </a:r>
            <a:r>
              <a:rPr lang="hu-HU" dirty="0"/>
              <a:t>; pl. szakkönyv, tanulmánykötet, </a:t>
            </a:r>
            <a:br>
              <a:rPr lang="hu-HU" dirty="0"/>
            </a:br>
            <a:r>
              <a:rPr lang="hu-HU" dirty="0"/>
              <a:t>szakcikk, összefoglaló cikk,</a:t>
            </a:r>
          </a:p>
          <a:p>
            <a:pPr lvl="1"/>
            <a:r>
              <a:rPr lang="hu-HU" b="1" dirty="0"/>
              <a:t>Jelleg</a:t>
            </a:r>
            <a:r>
              <a:rPr lang="hu-HU" dirty="0"/>
              <a:t>; pl. tudományos, ismeretterjesztő, </a:t>
            </a:r>
            <a:br>
              <a:rPr lang="hu-HU" dirty="0"/>
            </a:br>
            <a:r>
              <a:rPr lang="hu-HU" dirty="0"/>
              <a:t>közérdekű, oktatási.</a:t>
            </a:r>
          </a:p>
          <a:p>
            <a:pPr marL="457200" lvl="1" indent="0">
              <a:buNone/>
            </a:pPr>
            <a:endParaRPr lang="hu-HU" dirty="0"/>
          </a:p>
          <a:p>
            <a:pPr lvl="1"/>
            <a:endParaRPr lang="hu-HU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16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83" y="781396"/>
            <a:ext cx="4962698" cy="303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742" y="3200400"/>
            <a:ext cx="3023458" cy="355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733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49323"/>
            <a:ext cx="10515600" cy="628007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3. Hogyan tartsam nyilván a publikációmat?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82531"/>
            <a:ext cx="6798276" cy="5299633"/>
          </a:xfrm>
        </p:spPr>
        <p:txBody>
          <a:bodyPr>
            <a:normAutofit/>
          </a:bodyPr>
          <a:lstStyle/>
          <a:p>
            <a:r>
              <a:rPr lang="hu-HU" sz="2600" b="1" u="sng" dirty="0"/>
              <a:t>Szerzői név hozzárendelése</a:t>
            </a:r>
          </a:p>
          <a:p>
            <a:pPr lvl="1"/>
            <a:r>
              <a:rPr lang="hu-HU" dirty="0"/>
              <a:t>Név keresése – az </a:t>
            </a:r>
            <a:r>
              <a:rPr lang="hu-HU" b="1" dirty="0"/>
              <a:t>MTMT profil összekapcsolása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(ha elmarad, nem látszik a publikációs listában!</a:t>
            </a:r>
          </a:p>
          <a:p>
            <a:r>
              <a:rPr lang="hu-HU" sz="2600" b="1" u="sng" dirty="0"/>
              <a:t>Közlemény intézményhez rendelése</a:t>
            </a:r>
          </a:p>
          <a:p>
            <a:pPr lvl="1"/>
            <a:r>
              <a:rPr lang="hu-HU" b="1" dirty="0"/>
              <a:t>Intézményi hozzárendelés – </a:t>
            </a:r>
            <a:r>
              <a:rPr lang="hu-HU" b="1" dirty="0" err="1"/>
              <a:t>affiliáció</a:t>
            </a:r>
            <a:r>
              <a:rPr lang="hu-HU" b="1" dirty="0"/>
              <a:t> </a:t>
            </a:r>
            <a:r>
              <a:rPr lang="hu-HU" dirty="0"/>
              <a:t>– </a:t>
            </a:r>
            <a:br>
              <a:rPr lang="hu-HU" dirty="0"/>
            </a:br>
            <a:r>
              <a:rPr lang="hu-HU" b="1" dirty="0">
                <a:solidFill>
                  <a:srgbClr val="FF0000"/>
                </a:solidFill>
              </a:rPr>
              <a:t>2025. júniusa óta csak MTMT </a:t>
            </a:r>
            <a:r>
              <a:rPr lang="hu-HU" b="1" dirty="0" err="1">
                <a:solidFill>
                  <a:srgbClr val="FF0000"/>
                </a:solidFill>
              </a:rPr>
              <a:t>admin</a:t>
            </a:r>
            <a:r>
              <a:rPr lang="hu-HU" b="1" dirty="0">
                <a:solidFill>
                  <a:srgbClr val="FF0000"/>
                </a:solidFill>
              </a:rPr>
              <a:t> végezheti!</a:t>
            </a:r>
          </a:p>
          <a:p>
            <a:pPr lvl="1"/>
            <a:r>
              <a:rPr lang="hu-HU" dirty="0"/>
              <a:t>„</a:t>
            </a:r>
            <a:r>
              <a:rPr lang="hu-HU" b="1" dirty="0"/>
              <a:t>Az </a:t>
            </a:r>
            <a:r>
              <a:rPr lang="hu-HU" b="1" dirty="0" err="1"/>
              <a:t>MTMT-ben</a:t>
            </a:r>
            <a:r>
              <a:rPr lang="hu-HU" b="1" dirty="0"/>
              <a:t> egy intézményi adminisztrátor csak azokat a közleményeket rendelheti intézményéhez, amelyik közleményen szerepel intézménye </a:t>
            </a:r>
            <a:r>
              <a:rPr lang="hu-HU" b="1" dirty="0" err="1"/>
              <a:t>affiliációja</a:t>
            </a:r>
            <a:r>
              <a:rPr lang="hu-HU" dirty="0"/>
              <a:t>”!</a:t>
            </a:r>
            <a:br>
              <a:rPr lang="hu-HU" dirty="0"/>
            </a:br>
            <a:r>
              <a:rPr lang="hu-HU" dirty="0"/>
              <a:t>– </a:t>
            </a:r>
            <a:r>
              <a:rPr lang="hu-HU" dirty="0">
                <a:hlinkClick r:id="rId2"/>
              </a:rPr>
              <a:t>MTMT rendelkezés</a:t>
            </a:r>
            <a:endParaRPr lang="hu-HU" dirty="0"/>
          </a:p>
          <a:p>
            <a:pPr lvl="1"/>
            <a:r>
              <a:rPr lang="hu-HU" b="1" dirty="0"/>
              <a:t>„Teljes szöveg” link – ha lehetséges!</a:t>
            </a:r>
          </a:p>
          <a:p>
            <a:pPr marL="457200" indent="-457200">
              <a:buFont typeface="+mj-lt"/>
              <a:buAutoNum type="arabicPeriod"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17</a:t>
            </a:fld>
            <a:endParaRPr lang="hu-H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685" y="869371"/>
            <a:ext cx="5075271" cy="542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399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072" y="99754"/>
            <a:ext cx="10515600" cy="884353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4. Publikációk megőrzése, archiválása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3385" y="831272"/>
            <a:ext cx="10515600" cy="511293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3300" b="1" dirty="0">
                <a:solidFill>
                  <a:schemeClr val="accent2">
                    <a:lumMod val="75000"/>
                  </a:schemeClr>
                </a:solidFill>
              </a:rPr>
              <a:t>A publikációk, kiadványok hosszú távú megőrzése; </a:t>
            </a:r>
            <a:br>
              <a:rPr lang="hu-HU" sz="33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sz="3300" b="1" dirty="0">
                <a:solidFill>
                  <a:schemeClr val="accent2">
                    <a:lumMod val="75000"/>
                  </a:schemeClr>
                </a:solidFill>
              </a:rPr>
              <a:t>Cél: holnap is olvasható, idézhető, felhasználható legyen!</a:t>
            </a:r>
          </a:p>
          <a:p>
            <a:r>
              <a:rPr lang="hu-HU" u="sng" dirty="0"/>
              <a:t>Nyomtatott</a:t>
            </a:r>
            <a:r>
              <a:rPr lang="hu-HU" dirty="0"/>
              <a:t> kiadványok</a:t>
            </a:r>
          </a:p>
          <a:p>
            <a:pPr lvl="1"/>
            <a:r>
              <a:rPr lang="hu-HU" b="1" dirty="0"/>
              <a:t>Könyvtár</a:t>
            </a:r>
            <a:r>
              <a:rPr lang="hu-HU" dirty="0"/>
              <a:t>i megőrzés – amennyiben eljutnak a könyvtárba!</a:t>
            </a:r>
          </a:p>
          <a:p>
            <a:pPr lvl="1"/>
            <a:r>
              <a:rPr lang="hu-HU" dirty="0"/>
              <a:t>BTK könyvtár – saját kiadvány</a:t>
            </a:r>
          </a:p>
          <a:p>
            <a:pPr lvl="1"/>
            <a:r>
              <a:rPr lang="hu-HU" dirty="0"/>
              <a:t>OSZK – </a:t>
            </a:r>
            <a:r>
              <a:rPr lang="hu-HU" dirty="0">
                <a:hlinkClick r:id="rId2"/>
              </a:rPr>
              <a:t>kötelespéldány</a:t>
            </a:r>
            <a:r>
              <a:rPr lang="hu-HU" dirty="0"/>
              <a:t> – nyomdák</a:t>
            </a:r>
          </a:p>
          <a:p>
            <a:r>
              <a:rPr lang="hu-HU" u="sng" dirty="0"/>
              <a:t>Digitális</a:t>
            </a:r>
            <a:r>
              <a:rPr lang="hu-HU" dirty="0"/>
              <a:t> kiadványok!</a:t>
            </a:r>
          </a:p>
          <a:p>
            <a:pPr lvl="1"/>
            <a:r>
              <a:rPr lang="hu-HU" b="1" dirty="0"/>
              <a:t>Nemzetközi</a:t>
            </a:r>
            <a:r>
              <a:rPr lang="hu-HU" dirty="0"/>
              <a:t> folyóiratok – kereskedelmi vállalkozások! – kiadók, (pl. </a:t>
            </a:r>
            <a:r>
              <a:rPr lang="hu-HU" dirty="0" err="1">
                <a:hlinkClick r:id="rId3"/>
              </a:rPr>
              <a:t>Elsevier</a:t>
            </a:r>
            <a:r>
              <a:rPr lang="hu-HU" dirty="0"/>
              <a:t>)</a:t>
            </a:r>
          </a:p>
          <a:p>
            <a:pPr lvl="1"/>
            <a:r>
              <a:rPr lang="hu-HU" b="1" dirty="0"/>
              <a:t>Hazai</a:t>
            </a:r>
            <a:r>
              <a:rPr lang="hu-HU" dirty="0"/>
              <a:t> folyóiratok – közgyűjteményi archiválás, üzleti digitalizálás</a:t>
            </a:r>
          </a:p>
          <a:p>
            <a:pPr lvl="1"/>
            <a:r>
              <a:rPr lang="hu-HU" dirty="0"/>
              <a:t>Elektronikus Periodika Adatbázis (</a:t>
            </a:r>
            <a:r>
              <a:rPr lang="hu-HU" b="1" dirty="0">
                <a:solidFill>
                  <a:srgbClr val="00B050"/>
                </a:solidFill>
              </a:rPr>
              <a:t>EPA</a:t>
            </a:r>
            <a:r>
              <a:rPr lang="hu-HU" dirty="0"/>
              <a:t>) – </a:t>
            </a:r>
            <a:r>
              <a:rPr lang="hu-HU" dirty="0">
                <a:hlinkClick r:id="rId4"/>
              </a:rPr>
              <a:t>https://epa.oszk.hu</a:t>
            </a:r>
            <a:endParaRPr lang="hu-HU" dirty="0"/>
          </a:p>
          <a:p>
            <a:pPr lvl="1"/>
            <a:r>
              <a:rPr lang="hu-HU" b="1" dirty="0">
                <a:solidFill>
                  <a:srgbClr val="00B050"/>
                </a:solidFill>
              </a:rPr>
              <a:t>REAL-J</a:t>
            </a:r>
            <a:r>
              <a:rPr lang="hu-HU" dirty="0"/>
              <a:t> MTA Könyvtár folyóirat </a:t>
            </a:r>
            <a:r>
              <a:rPr lang="hu-HU" dirty="0" err="1"/>
              <a:t>repozitóriuma</a:t>
            </a:r>
            <a:r>
              <a:rPr lang="hu-HU" dirty="0"/>
              <a:t> - </a:t>
            </a:r>
            <a:r>
              <a:rPr lang="hu-HU" dirty="0">
                <a:hlinkClick r:id="rId5"/>
              </a:rPr>
              <a:t>https://real-j.mtak.hu/</a:t>
            </a:r>
            <a:r>
              <a:rPr lang="hu-HU" dirty="0"/>
              <a:t> </a:t>
            </a:r>
          </a:p>
          <a:p>
            <a:pPr lvl="1"/>
            <a:r>
              <a:rPr lang="hu-HU" dirty="0"/>
              <a:t>OSZK </a:t>
            </a:r>
            <a:r>
              <a:rPr lang="hu-HU" dirty="0">
                <a:hlinkClick r:id="rId6"/>
              </a:rPr>
              <a:t>online hozzáférésű elektronikus dokumentumok </a:t>
            </a:r>
            <a:r>
              <a:rPr lang="hu-HU" dirty="0"/>
              <a:t>megőrzése</a:t>
            </a:r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15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3386" y="191193"/>
            <a:ext cx="10515600" cy="826164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4. Publikációk megőrzése, archiválása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0382" y="1039090"/>
            <a:ext cx="6568440" cy="52584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3200" b="1" u="sng" dirty="0">
                <a:solidFill>
                  <a:srgbClr val="00B050"/>
                </a:solidFill>
              </a:rPr>
              <a:t>Zöld (</a:t>
            </a:r>
            <a:r>
              <a:rPr lang="hu-HU" sz="3200" b="1" u="sng" dirty="0" err="1">
                <a:solidFill>
                  <a:srgbClr val="00B050"/>
                </a:solidFill>
              </a:rPr>
              <a:t>green</a:t>
            </a:r>
            <a:r>
              <a:rPr lang="hu-HU" sz="3200" b="1" u="sng" dirty="0">
                <a:solidFill>
                  <a:srgbClr val="00B050"/>
                </a:solidFill>
              </a:rPr>
              <a:t>) út</a:t>
            </a:r>
          </a:p>
          <a:p>
            <a:r>
              <a:rPr lang="hu-HU" b="1" u="sng" dirty="0"/>
              <a:t>Intézményi </a:t>
            </a:r>
            <a:r>
              <a:rPr lang="hu-HU" b="1" u="sng" dirty="0" err="1"/>
              <a:t>repozitóriumok</a:t>
            </a:r>
            <a:r>
              <a:rPr lang="hu-HU" dirty="0"/>
              <a:t>, </a:t>
            </a:r>
          </a:p>
          <a:p>
            <a:r>
              <a:rPr lang="hu-HU" b="1" dirty="0"/>
              <a:t>PETER</a:t>
            </a:r>
            <a:r>
              <a:rPr lang="hu-HU" dirty="0"/>
              <a:t> - </a:t>
            </a:r>
            <a:r>
              <a:rPr lang="hu-HU" dirty="0">
                <a:hlinkClick r:id="rId2"/>
              </a:rPr>
              <a:t>https://peter.ppke.hu/</a:t>
            </a:r>
            <a:r>
              <a:rPr lang="hu-HU" dirty="0"/>
              <a:t> </a:t>
            </a:r>
          </a:p>
          <a:p>
            <a:pPr lvl="1"/>
            <a:r>
              <a:rPr lang="hu-HU" dirty="0"/>
              <a:t>PPKE </a:t>
            </a:r>
            <a:r>
              <a:rPr lang="hu-HU" b="1" dirty="0">
                <a:hlinkClick r:id="rId3"/>
              </a:rPr>
              <a:t>Publikáció </a:t>
            </a:r>
            <a:r>
              <a:rPr lang="hu-HU" b="1" dirty="0" err="1">
                <a:hlinkClick r:id="rId3"/>
              </a:rPr>
              <a:t>repozitórium</a:t>
            </a:r>
            <a:endParaRPr lang="hu-HU" b="1" dirty="0"/>
          </a:p>
          <a:p>
            <a:r>
              <a:rPr lang="hu-HU" b="1" dirty="0"/>
              <a:t>TUDOKK</a:t>
            </a:r>
            <a:r>
              <a:rPr lang="hu-HU" dirty="0"/>
              <a:t> - </a:t>
            </a:r>
            <a:r>
              <a:rPr lang="hu-HU" dirty="0">
                <a:hlinkClick r:id="rId4"/>
              </a:rPr>
              <a:t>https://tudokk.mtak.hu/</a:t>
            </a:r>
            <a:r>
              <a:rPr lang="hu-HU" dirty="0"/>
              <a:t> </a:t>
            </a:r>
          </a:p>
          <a:p>
            <a:r>
              <a:rPr lang="hu-HU" b="1" dirty="0"/>
              <a:t>Kutatási adatok archiválása</a:t>
            </a:r>
          </a:p>
          <a:p>
            <a:pPr lvl="1"/>
            <a:r>
              <a:rPr lang="hu-HU" dirty="0"/>
              <a:t>Az </a:t>
            </a:r>
            <a:r>
              <a:rPr lang="hu-HU" b="1" dirty="0" err="1"/>
              <a:t>adatrepozitóriumok</a:t>
            </a:r>
            <a:r>
              <a:rPr lang="hu-HU" dirty="0"/>
              <a:t> a kutatási adatok hosszú távú megőrzésére, kereshetővé tételére és szolgáltatására alkalmas adatbázisok. </a:t>
            </a:r>
          </a:p>
          <a:p>
            <a:pPr lvl="1"/>
            <a:r>
              <a:rPr lang="hu-HU" b="1" dirty="0"/>
              <a:t>HUN-REN </a:t>
            </a:r>
            <a:r>
              <a:rPr lang="hu-HU" b="1" dirty="0" err="1"/>
              <a:t>Adatrepozitórium</a:t>
            </a:r>
            <a:r>
              <a:rPr lang="hu-HU" b="1" dirty="0"/>
              <a:t> </a:t>
            </a:r>
            <a:r>
              <a:rPr lang="hu-HU" dirty="0">
                <a:hlinkClick r:id="rId5"/>
              </a:rPr>
              <a:t>https://researchdata.hu/</a:t>
            </a:r>
            <a:r>
              <a:rPr lang="hu-HU" dirty="0"/>
              <a:t> </a:t>
            </a:r>
          </a:p>
          <a:p>
            <a:pPr lvl="1"/>
            <a:r>
              <a:rPr lang="hu-HU" dirty="0"/>
              <a:t>Bővebben: </a:t>
            </a:r>
            <a:r>
              <a:rPr lang="hu-HU" dirty="0">
                <a:hlinkClick r:id="rId6"/>
              </a:rPr>
              <a:t>https://szerzoknek.ek.szte.hu/kutatasi-adatrepozitoriumok/</a:t>
            </a:r>
            <a:r>
              <a:rPr lang="hu-HU" dirty="0"/>
              <a:t> 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19</a:t>
            </a:fld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03" y="900400"/>
            <a:ext cx="3908453" cy="15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527" y="2635133"/>
            <a:ext cx="4827247" cy="366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67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763386" y="673331"/>
            <a:ext cx="10515600" cy="345507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u-HU" sz="7200" b="1" baseline="30000" dirty="0">
                <a:latin typeface="PT Sans" panose="020B0503020203020204" pitchFamily="34" charset="-18"/>
              </a:rPr>
              <a:t>Kutatástámogatási</a:t>
            </a:r>
            <a:br>
              <a:rPr lang="hu-HU" sz="7200" b="1" baseline="30000" dirty="0">
                <a:latin typeface="PT Sans" panose="020B0503020203020204" pitchFamily="34" charset="-18"/>
              </a:rPr>
            </a:br>
            <a:r>
              <a:rPr lang="hu-HU" sz="6800" b="1" baseline="30000" dirty="0">
                <a:latin typeface="PT Sans" panose="020B0503020203020204" pitchFamily="34" charset="-18"/>
              </a:rPr>
              <a:t>szolgáltatások,</a:t>
            </a:r>
            <a:r>
              <a:rPr lang="hu-HU" sz="6800" b="1" dirty="0">
                <a:latin typeface="PT Sans" panose="020B0503020203020204" pitchFamily="34" charset="-18"/>
              </a:rPr>
              <a:t> </a:t>
            </a:r>
            <a:r>
              <a:rPr lang="hu-HU" sz="6800" b="1" baseline="30000" dirty="0">
                <a:latin typeface="PT Sans" panose="020B0503020203020204" pitchFamily="34" charset="-18"/>
              </a:rPr>
              <a:t>lehetőségek</a:t>
            </a:r>
            <a:br>
              <a:rPr lang="hu-HU" sz="6800" b="1" baseline="30000" dirty="0">
                <a:latin typeface="PT Sans" panose="020B0503020203020204" pitchFamily="34" charset="-18"/>
              </a:rPr>
            </a:br>
            <a:r>
              <a:rPr lang="hu-HU" sz="6800" b="1" baseline="30000" dirty="0">
                <a:latin typeface="PT Sans" panose="020B0503020203020204" pitchFamily="34" charset="-18"/>
              </a:rPr>
              <a:t>a BTK-n </a:t>
            </a:r>
            <a:br>
              <a:rPr lang="hu-HU" sz="5400" b="1" baseline="30000" dirty="0">
                <a:latin typeface="PT Sans" panose="020B0503020203020204" pitchFamily="34" charset="-18"/>
              </a:rPr>
            </a:br>
            <a:r>
              <a:rPr lang="hu-HU" sz="4800" b="1" baseline="30000" dirty="0">
                <a:solidFill>
                  <a:srgbClr val="C39400"/>
                </a:solidFill>
                <a:latin typeface="PT Sans" panose="020B0503020203020204" pitchFamily="34" charset="-18"/>
              </a:rPr>
              <a:t>2025.10.15.</a:t>
            </a:r>
            <a:br>
              <a:rPr lang="hu-HU" sz="4800" b="1" baseline="30000" dirty="0">
                <a:solidFill>
                  <a:srgbClr val="C39400"/>
                </a:solidFill>
                <a:latin typeface="PT Sans" panose="020B0503020203020204" pitchFamily="34" charset="-18"/>
              </a:rPr>
            </a:br>
            <a:r>
              <a:rPr lang="hu-HU" sz="4800" b="1" baseline="30000" dirty="0">
                <a:solidFill>
                  <a:srgbClr val="C39400"/>
                </a:solidFill>
                <a:latin typeface="PT Sans" panose="020B0503020203020204" pitchFamily="34" charset="-18"/>
                <a:hlinkClick r:id="rId2"/>
              </a:rPr>
              <a:t>https://btk.ppke.hu/konyvtar</a:t>
            </a:r>
            <a:r>
              <a:rPr lang="hu-HU" sz="4800" b="1" baseline="30000" dirty="0">
                <a:solidFill>
                  <a:srgbClr val="C39400"/>
                </a:solidFill>
                <a:latin typeface="PT Sans" panose="020B0503020203020204" pitchFamily="34" charset="-18"/>
              </a:rPr>
              <a:t> </a:t>
            </a:r>
            <a:endParaRPr lang="en-GB" sz="4800" b="1" baseline="30000" dirty="0">
              <a:solidFill>
                <a:srgbClr val="C39400"/>
              </a:solidFill>
              <a:latin typeface="PT Sans" panose="020B0503020203020204" pitchFamily="34" charset="-18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560711"/>
            <a:ext cx="12192000" cy="2297290"/>
          </a:xfrm>
          <a:prstGeom prst="rect">
            <a:avLst/>
          </a:prstGeom>
          <a:solidFill>
            <a:srgbClr val="C3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838200" y="4402667"/>
            <a:ext cx="10515600" cy="2455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u-HU" sz="5200" b="1" baseline="30000" dirty="0">
                <a:solidFill>
                  <a:srgbClr val="FAFAFA"/>
                </a:solidFill>
                <a:latin typeface="PT Sans" panose="020B0503020203020204" pitchFamily="34" charset="-18"/>
              </a:rPr>
              <a:t>Moldován István</a:t>
            </a:r>
            <a:br>
              <a:rPr lang="hu-HU" sz="5200" b="1" baseline="30000" dirty="0">
                <a:solidFill>
                  <a:srgbClr val="FAFAFA"/>
                </a:solidFill>
                <a:latin typeface="PT Sans" panose="020B0503020203020204" pitchFamily="34" charset="-18"/>
              </a:rPr>
            </a:br>
            <a:r>
              <a:rPr lang="hu-HU" sz="4000" i="1" baseline="30000" dirty="0">
                <a:solidFill>
                  <a:srgbClr val="FAFAFA"/>
                </a:solidFill>
                <a:latin typeface="PT Sans" panose="020B0503020203020204" pitchFamily="34" charset="-18"/>
              </a:rPr>
              <a:t>könyvtárvezető</a:t>
            </a:r>
            <a:endParaRPr lang="en-GB" sz="4000" i="1" baseline="30000" dirty="0">
              <a:solidFill>
                <a:srgbClr val="FAFAFA"/>
              </a:solidFill>
              <a:latin typeface="PT Sans" panose="020B0503020203020204" pitchFamily="34" charset="-18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2</a:t>
            </a:fld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</p:spTree>
    <p:extLst>
      <p:ext uri="{BB962C8B-B14F-4D97-AF65-F5344CB8AC3E}">
        <p14:creationId xmlns:p14="http://schemas.microsoft.com/office/powerpoint/2010/main" val="3879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6216" y="332072"/>
            <a:ext cx="7696200" cy="6298280"/>
          </a:xfrm>
        </p:spPr>
        <p:txBody>
          <a:bodyPr>
            <a:normAutofit/>
          </a:bodyPr>
          <a:lstStyle/>
          <a:p>
            <a:pPr algn="ctr"/>
            <a:br>
              <a:rPr lang="hu-HU" dirty="0"/>
            </a:b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Köszönöm a figyelmet!</a:t>
            </a:r>
            <a:br>
              <a:rPr lang="hu-HU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hu-H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Várom a további kérdéseket</a:t>
            </a:r>
            <a:br>
              <a:rPr lang="hu-HU" b="1">
                <a:solidFill>
                  <a:schemeClr val="accent1">
                    <a:lumMod val="75000"/>
                  </a:schemeClr>
                </a:solidFill>
              </a:rPr>
            </a:br>
            <a:br>
              <a:rPr lang="hu-H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konyvtar@btk.ppke.hu </a:t>
            </a:r>
            <a:br>
              <a:rPr lang="hu-HU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hu-H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https://btk.ppke.hu/konyvtar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hu-HU" dirty="0"/>
            </a:b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391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ED13CF-0BBA-31CD-250E-6BEBF8F7A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216130"/>
            <a:ext cx="10515600" cy="851103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Miről</a:t>
            </a:r>
            <a:r>
              <a:rPr lang="hu-HU" dirty="0"/>
              <a:t> 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is lesz szó?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E5A32E9-70C9-886E-D75D-D5B8D1649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85" y="1180407"/>
            <a:ext cx="10515600" cy="510462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b="1" dirty="0"/>
              <a:t>Hol keressünk szakirodalmat?</a:t>
            </a:r>
          </a:p>
          <a:p>
            <a:pPr lvl="1"/>
            <a:r>
              <a:rPr lang="hu-HU" dirty="0"/>
              <a:t>Nyomtatottat</a:t>
            </a:r>
          </a:p>
          <a:p>
            <a:pPr lvl="1"/>
            <a:r>
              <a:rPr lang="hu-HU" dirty="0"/>
              <a:t>Online, </a:t>
            </a:r>
            <a:r>
              <a:rPr lang="hu-HU" dirty="0" err="1"/>
              <a:t>digitálisat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b="1" dirty="0"/>
              <a:t>Hol publikáljunk?</a:t>
            </a:r>
          </a:p>
          <a:p>
            <a:pPr lvl="1"/>
            <a:r>
              <a:rPr lang="hu-HU" dirty="0"/>
              <a:t>Folyóiratok keresése</a:t>
            </a:r>
          </a:p>
          <a:p>
            <a:pPr lvl="1"/>
            <a:r>
              <a:rPr lang="hu-HU" dirty="0"/>
              <a:t>Open Access publikálás – EISZ támogatás</a:t>
            </a:r>
          </a:p>
          <a:p>
            <a:pPr lvl="1"/>
            <a:r>
              <a:rPr lang="hu-HU" dirty="0"/>
              <a:t>Saját online kiadványok, OJS, OMP</a:t>
            </a:r>
          </a:p>
          <a:p>
            <a:pPr lvl="2"/>
            <a:r>
              <a:rPr lang="hu-HU" dirty="0"/>
              <a:t>Diamond kiadványok</a:t>
            </a:r>
          </a:p>
          <a:p>
            <a:pPr lvl="2"/>
            <a:r>
              <a:rPr lang="hu-HU" dirty="0"/>
              <a:t>Norvég folyóiratlista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/>
              <a:t>Publikációk, közlemények nyilvántartása az </a:t>
            </a:r>
            <a:r>
              <a:rPr lang="hu-HU" b="1" dirty="0" err="1"/>
              <a:t>MTMT-ben</a:t>
            </a:r>
            <a:endParaRPr lang="hu-HU" b="1" dirty="0"/>
          </a:p>
          <a:p>
            <a:pPr marL="514350" indent="-514350">
              <a:buFont typeface="+mj-lt"/>
              <a:buAutoNum type="arabicPeriod"/>
            </a:pPr>
            <a:r>
              <a:rPr lang="hu-HU" b="1" dirty="0"/>
              <a:t>Publikációk megőrzése, archiválás</a:t>
            </a:r>
          </a:p>
          <a:p>
            <a:pPr lvl="1"/>
            <a:r>
              <a:rPr lang="hu-HU" dirty="0" err="1"/>
              <a:t>Repozitóriumok</a:t>
            </a:r>
            <a:r>
              <a:rPr lang="hu-HU" dirty="0"/>
              <a:t>, PETER, TUDOKK</a:t>
            </a:r>
          </a:p>
          <a:p>
            <a:pPr lvl="1"/>
            <a:r>
              <a:rPr lang="hu-HU" dirty="0"/>
              <a:t>Kutatási adatok archiválása</a:t>
            </a:r>
          </a:p>
          <a:p>
            <a:pPr lvl="1"/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6626D6A-D78E-CFEF-1B81-B0BCF140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B5C8C88-5E0B-4A92-4C8F-A405B42B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4C77B21-934D-BF5D-2C15-4F682687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61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0010" y="182880"/>
            <a:ext cx="10515600" cy="867728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1. Hol keressünk szakirodalmat?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964276"/>
            <a:ext cx="6718069" cy="521268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b="1" dirty="0"/>
              <a:t>A könyvtárban, a katalógusban</a:t>
            </a:r>
            <a:r>
              <a:rPr lang="hu-HU" dirty="0"/>
              <a:t>;</a:t>
            </a:r>
          </a:p>
          <a:p>
            <a:pPr lvl="1"/>
            <a:r>
              <a:rPr lang="hu-HU" dirty="0"/>
              <a:t>15.000 válogatott kötet a </a:t>
            </a:r>
            <a:r>
              <a:rPr lang="hu-HU" dirty="0" err="1"/>
              <a:t>Mikszáth-ban</a:t>
            </a:r>
            <a:endParaRPr lang="hu-HU" dirty="0"/>
          </a:p>
          <a:p>
            <a:pPr lvl="1"/>
            <a:r>
              <a:rPr lang="hu-HU" dirty="0"/>
              <a:t>50.000 kötet Esztergomban</a:t>
            </a:r>
          </a:p>
          <a:p>
            <a:pPr lvl="1"/>
            <a:r>
              <a:rPr lang="hu-HU" dirty="0"/>
              <a:t>Nyilvános könyvtári katalógus</a:t>
            </a:r>
          </a:p>
          <a:p>
            <a:pPr lvl="1"/>
            <a:r>
              <a:rPr lang="hu-HU" dirty="0">
                <a:hlinkClick r:id="rId2"/>
              </a:rPr>
              <a:t>https://catalogus.btk.ppke.hu/</a:t>
            </a:r>
            <a:endParaRPr lang="hu-HU" dirty="0"/>
          </a:p>
          <a:p>
            <a:pPr lvl="1"/>
            <a:r>
              <a:rPr lang="hu-HU" dirty="0">
                <a:hlinkClick r:id="rId3"/>
              </a:rPr>
              <a:t>kolcsonzes@btk.ppke.hu</a:t>
            </a:r>
            <a:endParaRPr lang="hu-HU" dirty="0"/>
          </a:p>
          <a:p>
            <a:pPr lvl="1"/>
            <a:r>
              <a:rPr lang="hu-HU" dirty="0"/>
              <a:t>A katalógus már az elektronikus források </a:t>
            </a:r>
            <a:br>
              <a:rPr lang="hu-HU" dirty="0"/>
            </a:br>
            <a:r>
              <a:rPr lang="hu-HU" dirty="0"/>
              <a:t>(</a:t>
            </a:r>
            <a:r>
              <a:rPr lang="hu-HU" b="1" dirty="0"/>
              <a:t>URL forrás mező</a:t>
            </a:r>
            <a:r>
              <a:rPr lang="hu-HU" dirty="0"/>
              <a:t>) elérését is tartalmazza!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/>
              <a:t>Más könyvtárban;</a:t>
            </a:r>
          </a:p>
          <a:p>
            <a:pPr lvl="1"/>
            <a:r>
              <a:rPr lang="hu-HU" b="1" dirty="0"/>
              <a:t>MOKKA</a:t>
            </a:r>
            <a:r>
              <a:rPr lang="hu-HU" dirty="0"/>
              <a:t> Országos Közös Katalógus</a:t>
            </a:r>
          </a:p>
          <a:p>
            <a:pPr lvl="1"/>
            <a:r>
              <a:rPr lang="hu-HU" dirty="0">
                <a:hlinkClick r:id="rId4"/>
              </a:rPr>
              <a:t>https://mokka.hu/</a:t>
            </a:r>
            <a:endParaRPr lang="hu-HU" dirty="0"/>
          </a:p>
          <a:p>
            <a:pPr lvl="1"/>
            <a:r>
              <a:rPr lang="hu-HU" b="1" dirty="0"/>
              <a:t>Könyvtárközi kölcsönzés; 3-4 nap</a:t>
            </a:r>
          </a:p>
          <a:p>
            <a:pPr lvl="2"/>
            <a:r>
              <a:rPr lang="hu-HU" dirty="0"/>
              <a:t>Hazai</a:t>
            </a:r>
          </a:p>
          <a:p>
            <a:pPr lvl="2"/>
            <a:r>
              <a:rPr lang="hu-HU" dirty="0">
                <a:hlinkClick r:id="rId5"/>
              </a:rPr>
              <a:t>Nemzetközi </a:t>
            </a:r>
            <a:r>
              <a:rPr lang="hu-HU" dirty="0"/>
              <a:t>is!</a:t>
            </a:r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4</a:t>
            </a:fld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120" y="1053148"/>
            <a:ext cx="4299498" cy="23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245" y="3592945"/>
            <a:ext cx="4039247" cy="262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492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8076" y="182880"/>
            <a:ext cx="10515600" cy="909292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1. Hol keressünk szakirodalmat?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5691" y="997527"/>
            <a:ext cx="6127865" cy="552796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hu-HU" b="1" dirty="0"/>
              <a:t>Előfizetett adatbázisokban;</a:t>
            </a:r>
          </a:p>
          <a:p>
            <a:pPr lvl="1"/>
            <a:r>
              <a:rPr lang="hu-HU" dirty="0"/>
              <a:t>Több mint 30 hazai és külföldi adatbázis, az </a:t>
            </a:r>
            <a:r>
              <a:rPr lang="hu-HU" dirty="0">
                <a:hlinkClick r:id="rId2"/>
              </a:rPr>
              <a:t>EISZ támogatásával</a:t>
            </a:r>
            <a:endParaRPr lang="hu-HU" dirty="0"/>
          </a:p>
          <a:p>
            <a:pPr lvl="1"/>
            <a:r>
              <a:rPr lang="hu-HU" dirty="0"/>
              <a:t>Több ezer könyv és több százezer folyóiratcikk</a:t>
            </a:r>
          </a:p>
          <a:p>
            <a:pPr lvl="1"/>
            <a:r>
              <a:rPr lang="hu-HU" dirty="0">
                <a:hlinkClick r:id="rId3"/>
              </a:rPr>
              <a:t>https://ppke.hu/adatbazisok</a:t>
            </a:r>
            <a:endParaRPr lang="hu-HU" dirty="0"/>
          </a:p>
          <a:p>
            <a:pPr lvl="1"/>
            <a:r>
              <a:rPr lang="hu-HU" dirty="0">
                <a:hlinkClick r:id="rId4"/>
              </a:rPr>
              <a:t>Távolról </a:t>
            </a:r>
            <a:r>
              <a:rPr lang="hu-HU" dirty="0" err="1">
                <a:hlinkClick r:id="rId4"/>
              </a:rPr>
              <a:t>Schibboleth</a:t>
            </a:r>
            <a:r>
              <a:rPr lang="hu-HU" dirty="0">
                <a:hlinkClick r:id="rId4"/>
              </a:rPr>
              <a:t> hozzáféréssel</a:t>
            </a:r>
            <a:endParaRPr lang="hu-HU" dirty="0"/>
          </a:p>
          <a:p>
            <a:pPr lvl="1"/>
            <a:r>
              <a:rPr lang="hu-HU" u="sng" dirty="0"/>
              <a:t>Hazai források</a:t>
            </a:r>
          </a:p>
          <a:p>
            <a:pPr lvl="2"/>
            <a:r>
              <a:rPr lang="hu-HU" dirty="0"/>
              <a:t>Akadémia Kiadó</a:t>
            </a:r>
          </a:p>
          <a:p>
            <a:pPr lvl="3"/>
            <a:r>
              <a:rPr lang="hu-HU" dirty="0" err="1">
                <a:hlinkClick r:id="rId5"/>
              </a:rPr>
              <a:t>AKJournals</a:t>
            </a:r>
            <a:endParaRPr lang="hu-HU" dirty="0"/>
          </a:p>
          <a:p>
            <a:pPr lvl="3"/>
            <a:r>
              <a:rPr lang="hu-HU" dirty="0"/>
              <a:t>Könyvek; </a:t>
            </a:r>
            <a:r>
              <a:rPr lang="hu-HU" dirty="0">
                <a:hlinkClick r:id="rId6"/>
              </a:rPr>
              <a:t>MERSZ</a:t>
            </a:r>
            <a:endParaRPr lang="hu-HU" dirty="0"/>
          </a:p>
          <a:p>
            <a:pPr lvl="2"/>
            <a:r>
              <a:rPr lang="hu-HU" dirty="0" err="1">
                <a:hlinkClick r:id="rId7"/>
              </a:rPr>
              <a:t>Arcanum</a:t>
            </a:r>
            <a:r>
              <a:rPr lang="hu-HU" dirty="0">
                <a:hlinkClick r:id="rId7"/>
              </a:rPr>
              <a:t> Újságok</a:t>
            </a:r>
            <a:endParaRPr lang="hu-HU" dirty="0"/>
          </a:p>
          <a:p>
            <a:pPr lvl="2"/>
            <a:r>
              <a:rPr lang="hu-HU" b="1" dirty="0">
                <a:hlinkClick r:id="rId8"/>
              </a:rPr>
              <a:t>SZAKTÁRS</a:t>
            </a:r>
            <a:r>
              <a:rPr lang="hu-HU" b="1" dirty="0"/>
              <a:t>; </a:t>
            </a:r>
            <a:br>
              <a:rPr lang="hu-HU" b="1" dirty="0"/>
            </a:br>
            <a:r>
              <a:rPr lang="hu-HU" dirty="0"/>
              <a:t>10 hazai kiadói adatbázisa digitális könyvekkel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>
                <a:hlinkClick r:id="rId9"/>
              </a:rPr>
              <a:t>Gondolat Kiadó </a:t>
            </a:r>
            <a:r>
              <a:rPr lang="hu-HU" dirty="0"/>
              <a:t>meglévő könyvei már a katalógusban is össze vannak linkelve.)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5</a:t>
            </a:fld>
            <a:endParaRPr lang="hu-HU"/>
          </a:p>
        </p:txBody>
      </p:sp>
      <p:pic>
        <p:nvPicPr>
          <p:cNvPr id="2050" name="Picture 2" descr="EBSCOhost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505" y="1694497"/>
            <a:ext cx="1188875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300" y="1694497"/>
            <a:ext cx="1724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CEEOL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959" y="903490"/>
            <a:ext cx="4381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5" descr="data:image/jpeg;base64,/9j/4AAQSkZJRgABAQEAYABgAAD/2wBDAAYEBQUFBAYFBQUHBgYHCQ8KCQgICRMNDgsPFhMXFxYTFRUYGyMeGBohGhUVHikfISQlJygnGB0rLismLiMmJyb/2wBDAQYHBwkICRIKChImGRUZJiYmJiYmJiYmJiYmJiYmJiYmJiYmJiYmJiYmJiYmJiYmJiYmJiYmJiYmJiYmJiYmJib/wAARCABwAEUDASIAAhEBAxEB/8QAHAABAAIDAQEBAAAAAAAAAAAAAAUHBAYIAQMC/8QAPRAAAQMDAgMEBwUFCQAAAAAAAQIDBAAFEQYSByFBCBMxURQiVmFxgdIWGEOUlRUjMnKRN3R1gqGxssLR/8QAFAEBAAAAAAAAAAAAAAAAAAAAAP/EABQRAQAAAAAAAAAAAAAAAAAAAAD/2gAMAwEAAhEDEQA/AOVK9wa8qf0PYTqrV1q06iUIirlISwHyjeG89duRn+tBA4PlTBroWX2dICbk7ZYfFOwu3xJCU255AbcKiMgFIcUoH/KapjWel7zo/UEiw36KY81jBwDuStJGUqSeqT/71FBA4NACa6EunZ5sdn9HRe+LFntT0hoOoamMJaUUnqAp0ZFVPxI0xa9J35q22nVMHUzC44eMyFt2JUVKBQQFKGRtB8eooNSpSlApSlArfOBX9sGkv8RbrQ6ldM3ubpy/Qb7blIEyA8Hme8RuTuHmKC1uM+mNVXvj5fW7DZp8h92UyWHWWVBIPdNgK3+AGepOKm+2PLiOar09AU82/dYVsCZrifNSspB8jyUrB6LHmKgJfaS4nyI6mkT4EZShjvWYSNyfhuyM/Kqkudwl3S4SLhcJLkqXJUVuvOnKlqPiTQdj8cJ2hIlysadWcPblqiSq3JLUiItYS0jcfUO1QGc5Ph1rlLiCu1Paqlv2KwyrBa3Q2qNAlbt6BsAUfWJJBUFHOetWKz2lOJbTSGkP2vahISMwx4AfGq+4ia6vuv7yxeNQrYXKYjiMjuG9idgUpXhz55UaDVaUpQKUpQK+0WNIlyERorDkh9w4Q00gqUo+QA5mvjUnp69XDT16h3q0P+jzoTgcYdKAvarHjhQIPzFBk/ZDVnsxePyLv00+yGrPZi8fkXfprf8A7xHFv2ka/T4/0U+8Rxb9pGv0+P8ARQaB9kNWezF4/Iu/TUdcrbcLY+I9ygSYLxSFhuS0ptRT54UAccjVofeI4t+0jX6fH+itG1trG/62urd21JNTMmtsJjpcSyhvCAVEDCAB4qPTrQa7SlKBSlKBXuD5V5Uvpew3PU1+hWO0Ry/NmOBDaPAe8k9AACfhQRQSonAGT5CtmhcPddzowlQ9G3x9gjIcRb3SlQ8wdvP5Ve2urfY+z/pW3RrGzHuGurqlRN2lNBwxUJxuU0hXJPMgDqfWJJxiuf7jrDVVylqlz9SXWS+Tne5LWT8ufL4UEfc7RdbVJMa6W2XAfH4UplTSv6KANYakLSQFJKSRnny5YyKt/hVxjulnusW06yfVqHS0hwIkR7kn0osA/iI35PI8ynmCM4Ga+PadERPGC5IhBpMQRYgZSyBsCPR0YCccsYxigqSlKUClKUCurOxVphhTN81g80FPpcECMoj+AbQtwj3nLYz7iOtcp12r2MJbTnDK4xEkB2PdXCsdcKabIP8AoR8qCmO17PXL4wPRVKO2DAYZSPLILn/eqSwat/tXNqTxtvCleDjEZSfh3KR/uDVUwExnZ0duZJXFjLcSl19DfeFtJOCoJyM4GTjIoMas+63ObdZDT8+QX3Go7UZKiPw20BCB78BIFWbofhlo3W2oGrDYuIslyc42txKXbCpCcJGTz77yqW4j8FNO8PfQBqTiE83+0O87nubIpzOzbnOHuX8QoKNwa8rKnCM3MeaiyFSo6HFJaeU3sLiQcBRSScZGDjNYtApSlAq6OzBxCj6J1q5Buz4YtF6Sll1xRwll1JPdrV5DmpJ/myfCqXr95HQ0HRvbR0+9H1XZ9TtN7ok6GIy3E+AcQVEZPvSsY/lNc4YNWlpbi7Lj6ZOjdY2xGqtMkANsPuFuRGxyBadGSMdAenLIBxWC5D4OyFqej3/VdvbPP0d+3MvqHuC0uJB+YFBsPZJ5cZ4H90kf8K3/ALcMhhUrSMVLqC+2iU4toH1kpJaAUR0BKVAHrtPkaq+ya90noKUudw/s1wlXktqbRdr66n90FDCtkdv1cnzUpVV7qC93PUN3fu95nPTp0hW5x945J8gB4AYxgDkPAYFBGUpSgUpSgU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55" y="3088956"/>
            <a:ext cx="657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042" y="1694497"/>
            <a:ext cx="1102667" cy="107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053" y="3222306"/>
            <a:ext cx="1981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075" y="2350770"/>
            <a:ext cx="28289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300" y="3007561"/>
            <a:ext cx="1829038" cy="139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301" y="5139643"/>
            <a:ext cx="1971934" cy="131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781" y="4357680"/>
            <a:ext cx="23907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31" y="3543292"/>
            <a:ext cx="13716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056" y="4219567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55" y="5139642"/>
            <a:ext cx="19907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55" y="5861698"/>
            <a:ext cx="221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3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9432" y="98072"/>
            <a:ext cx="10515600" cy="876042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1. Hol keressünk szakirodalmat?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3085" y="1055717"/>
            <a:ext cx="5994862" cy="5079076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/>
              <a:t>Ha nincs meg saját előfizetett adatbázisban, keressük a COMPASS-ban  </a:t>
            </a:r>
            <a:r>
              <a:rPr lang="hu-HU" dirty="0">
                <a:hlinkClick r:id="rId2"/>
              </a:rPr>
              <a:t>https://compass.mtak.hu/</a:t>
            </a:r>
            <a:r>
              <a:rPr lang="hu-HU" dirty="0"/>
              <a:t> </a:t>
            </a:r>
          </a:p>
          <a:p>
            <a:pPr marL="457200" lvl="1" indent="0">
              <a:buNone/>
            </a:pPr>
            <a:r>
              <a:rPr lang="hu-HU" b="1" dirty="0"/>
              <a:t>Könyvtárközi kölcsönzéssel el tudjuk kérni a digitális másolatot más hazai előfizető intézménytől.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hu-HU" b="1" dirty="0"/>
              <a:t>Nyilvános adatbázisokban, pl.</a:t>
            </a:r>
          </a:p>
          <a:p>
            <a:pPr lvl="1"/>
            <a:r>
              <a:rPr lang="hu-HU" b="1" dirty="0"/>
              <a:t>MATARKA - </a:t>
            </a:r>
            <a:r>
              <a:rPr lang="hu-HU" b="1" dirty="0">
                <a:hlinkClick r:id="rId3"/>
              </a:rPr>
              <a:t>https://www.matarka.hu/</a:t>
            </a:r>
            <a:r>
              <a:rPr lang="hu-HU" b="1" dirty="0"/>
              <a:t> </a:t>
            </a:r>
            <a:br>
              <a:rPr lang="hu-HU" b="1" dirty="0"/>
            </a:br>
            <a:r>
              <a:rPr lang="hu-HU" dirty="0"/>
              <a:t>2,5 millió feldolgozott folyóiratcikk</a:t>
            </a:r>
          </a:p>
          <a:p>
            <a:pPr lvl="1"/>
            <a:r>
              <a:rPr lang="hu-HU" b="1" dirty="0"/>
              <a:t>EPA - </a:t>
            </a:r>
            <a:r>
              <a:rPr lang="hu-HU" b="1" dirty="0">
                <a:hlinkClick r:id="rId4"/>
              </a:rPr>
              <a:t>https://epa.oszk.hu/</a:t>
            </a:r>
            <a:r>
              <a:rPr lang="hu-HU" b="1" dirty="0"/>
              <a:t> </a:t>
            </a:r>
            <a:br>
              <a:rPr lang="hu-HU" b="1" dirty="0"/>
            </a:br>
            <a:r>
              <a:rPr lang="hu-HU" dirty="0"/>
              <a:t>5435 hazai folyóirat teljes szövege</a:t>
            </a:r>
          </a:p>
          <a:p>
            <a:pPr lvl="1"/>
            <a:r>
              <a:rPr lang="hu-HU" b="1" dirty="0"/>
              <a:t>MTDA</a:t>
            </a:r>
            <a:r>
              <a:rPr lang="hu-HU" dirty="0"/>
              <a:t> - </a:t>
            </a:r>
            <a:r>
              <a:rPr lang="hu-HU" b="1" dirty="0">
                <a:hlinkClick r:id="rId5"/>
              </a:rPr>
              <a:t>https://mtda.hu/</a:t>
            </a:r>
            <a:br>
              <a:rPr lang="hu-HU" dirty="0"/>
            </a:br>
            <a:r>
              <a:rPr lang="hu-HU" dirty="0"/>
              <a:t>olyan, magánkezdeményezés alapján működő projekt, amelynek célja a magyarországi társadalomtudományi és történeti szociológia irodalom klasszikusainak, valamint az adott, hozzávetőleg 1949-ig terjedő időszak szellemi irányzatainak feltárása.</a:t>
            </a:r>
          </a:p>
          <a:p>
            <a:pPr lvl="1"/>
            <a:r>
              <a:rPr lang="hu-HU" b="1" dirty="0">
                <a:hlinkClick r:id="rId6"/>
              </a:rPr>
              <a:t>Ajánlott külső források </a:t>
            </a:r>
            <a:r>
              <a:rPr lang="hu-HU" dirty="0"/>
              <a:t>a könyvtári oldalon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6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47" y="2793539"/>
            <a:ext cx="5628236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epa.oszk.hu/kepek/logoepa100x12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549" y="3575281"/>
            <a:ext cx="9525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009" y="4423338"/>
            <a:ext cx="2500495" cy="82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343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0011" y="241069"/>
            <a:ext cx="10515600" cy="851103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1. Hol keressünk szakirodalmat?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069" y="1014152"/>
            <a:ext cx="6833062" cy="49300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A talált szakirodalom kezelése, mentése</a:t>
            </a:r>
          </a:p>
          <a:p>
            <a:r>
              <a:rPr lang="hu-HU" b="1" dirty="0"/>
              <a:t>Találatok mentése </a:t>
            </a:r>
            <a:r>
              <a:rPr lang="hu-HU" dirty="0"/>
              <a:t>bibliográfia, felhasznált irodalom céljára egy forrásból</a:t>
            </a:r>
          </a:p>
          <a:p>
            <a:pPr lvl="1"/>
            <a:r>
              <a:rPr lang="hu-HU" dirty="0"/>
              <a:t>Katalógusokban, adatbázisokban</a:t>
            </a:r>
          </a:p>
          <a:p>
            <a:pPr lvl="1"/>
            <a:r>
              <a:rPr lang="hu-HU" dirty="0"/>
              <a:t>Pl. </a:t>
            </a:r>
            <a:r>
              <a:rPr lang="hu-HU" dirty="0">
                <a:hlinkClick r:id="rId2"/>
              </a:rPr>
              <a:t>BTK katalógus</a:t>
            </a:r>
            <a:r>
              <a:rPr lang="hu-HU" dirty="0"/>
              <a:t>; </a:t>
            </a:r>
            <a:r>
              <a:rPr lang="hu-HU" b="1" dirty="0"/>
              <a:t>kijelölés –&gt; kosár -&gt; letöltés</a:t>
            </a:r>
          </a:p>
          <a:p>
            <a:r>
              <a:rPr lang="hu-HU" b="1" dirty="0"/>
              <a:t>Hivatkozáskezelők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/>
              <a:t>Bibliográfiai adatok, esetleg teljes szövegek mentése különböző forrásokból, pl.</a:t>
            </a:r>
          </a:p>
          <a:p>
            <a:pPr lvl="1"/>
            <a:r>
              <a:rPr lang="hu-HU" dirty="0" err="1">
                <a:hlinkClick r:id="rId3"/>
              </a:rPr>
              <a:t>Mendeley</a:t>
            </a:r>
            <a:endParaRPr lang="hu-HU" dirty="0"/>
          </a:p>
          <a:p>
            <a:pPr lvl="1"/>
            <a:r>
              <a:rPr lang="hu-HU" dirty="0" err="1">
                <a:hlinkClick r:id="rId4"/>
              </a:rPr>
              <a:t>Zotero</a:t>
            </a:r>
            <a:r>
              <a:rPr lang="hu-HU" dirty="0">
                <a:hlinkClick r:id="rId4"/>
              </a:rPr>
              <a:t> </a:t>
            </a:r>
            <a:r>
              <a:rPr lang="hu-HU" dirty="0"/>
              <a:t>(2025. júniustól mobilra is!)</a:t>
            </a:r>
            <a:br>
              <a:rPr lang="hu-HU" dirty="0"/>
            </a:br>
            <a:r>
              <a:rPr lang="hu-HU" dirty="0"/>
              <a:t>A katalógusunk is </a:t>
            </a:r>
            <a:r>
              <a:rPr lang="hu-HU" b="1" dirty="0" err="1"/>
              <a:t>Zotero</a:t>
            </a:r>
            <a:r>
              <a:rPr lang="hu-HU" dirty="0"/>
              <a:t> kompatibilis!</a:t>
            </a:r>
          </a:p>
          <a:p>
            <a:pPr lvl="1"/>
            <a:r>
              <a:rPr lang="hu-HU" dirty="0"/>
              <a:t>Bővebben: </a:t>
            </a:r>
            <a:r>
              <a:rPr lang="hu-HU" dirty="0">
                <a:hlinkClick r:id="rId5"/>
              </a:rPr>
              <a:t>https://szerzoknek.ek.szte.hu/hivatkozaskezelok/</a:t>
            </a:r>
            <a:r>
              <a:rPr lang="hu-HU" dirty="0"/>
              <a:t> 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7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657" y="1138771"/>
            <a:ext cx="5168746" cy="234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466" y="4046711"/>
            <a:ext cx="1657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986" y="3908397"/>
            <a:ext cx="1182860" cy="118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26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1327" y="191193"/>
            <a:ext cx="10515600" cy="834477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2. Hol publikáljunk?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9972" y="931025"/>
            <a:ext cx="6044738" cy="53700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b="1" dirty="0"/>
              <a:t>Megfelelő folyóirat keresése</a:t>
            </a:r>
            <a:r>
              <a:rPr lang="hu-HU" dirty="0"/>
              <a:t>;</a:t>
            </a:r>
            <a:br>
              <a:rPr lang="hu-HU" dirty="0"/>
            </a:br>
            <a:r>
              <a:rPr lang="hu-HU" dirty="0"/>
              <a:t>A cikkünk megfelelő olvasókhoz való eljutása érdekében a témájának megfelelő, kellően olvasott folyóiratot szükséges kiválasztani.</a:t>
            </a:r>
          </a:p>
          <a:p>
            <a:r>
              <a:rPr lang="hu-HU" u="sng" dirty="0"/>
              <a:t>A folyóirat kereséshez szükség van:</a:t>
            </a:r>
            <a:br>
              <a:rPr lang="hu-HU" u="sng" dirty="0"/>
            </a:br>
            <a:r>
              <a:rPr lang="hu-HU" dirty="0"/>
              <a:t>– a kézirat címére,</a:t>
            </a:r>
            <a:br>
              <a:rPr lang="hu-HU" dirty="0"/>
            </a:br>
            <a:r>
              <a:rPr lang="hu-HU" dirty="0"/>
              <a:t>– absztraktjára,</a:t>
            </a:r>
            <a:br>
              <a:rPr lang="hu-HU" dirty="0"/>
            </a:br>
            <a:r>
              <a:rPr lang="hu-HU" dirty="0"/>
              <a:t>– kulcsszavaira,</a:t>
            </a:r>
          </a:p>
          <a:p>
            <a:r>
              <a:rPr lang="hu-HU" u="sng" dirty="0" err="1"/>
              <a:t>Kiadóspecifikus</a:t>
            </a:r>
            <a:r>
              <a:rPr lang="hu-HU" u="sng" dirty="0"/>
              <a:t> folyóirat keresők</a:t>
            </a:r>
            <a:r>
              <a:rPr lang="hu-HU" dirty="0"/>
              <a:t>, pl.:</a:t>
            </a:r>
          </a:p>
          <a:p>
            <a:pPr lvl="2"/>
            <a:r>
              <a:rPr lang="da-DK" dirty="0">
                <a:hlinkClick r:id="rId2"/>
              </a:rPr>
              <a:t>Elsevier Journal Finder</a:t>
            </a:r>
            <a:endParaRPr lang="da-DK" dirty="0"/>
          </a:p>
          <a:p>
            <a:pPr lvl="2"/>
            <a:r>
              <a:rPr lang="da-DK" dirty="0">
                <a:hlinkClick r:id="rId3"/>
              </a:rPr>
              <a:t>Springer Journal Finder</a:t>
            </a:r>
            <a:endParaRPr lang="da-DK" dirty="0"/>
          </a:p>
          <a:p>
            <a:pPr lvl="2"/>
            <a:r>
              <a:rPr lang="da-DK" dirty="0">
                <a:hlinkClick r:id="rId4"/>
              </a:rPr>
              <a:t>Taylor &amp; Francis Journal Suggester</a:t>
            </a:r>
            <a:endParaRPr lang="hu-HU" dirty="0"/>
          </a:p>
          <a:p>
            <a:pPr lvl="2"/>
            <a:r>
              <a:rPr lang="hu-HU" dirty="0" err="1">
                <a:hlinkClick r:id="rId5"/>
              </a:rPr>
              <a:t>Wiley</a:t>
            </a:r>
            <a:r>
              <a:rPr lang="hu-HU" dirty="0">
                <a:hlinkClick r:id="rId5"/>
              </a:rPr>
              <a:t> Journal </a:t>
            </a:r>
            <a:r>
              <a:rPr lang="hu-HU" dirty="0" err="1">
                <a:hlinkClick r:id="rId5"/>
              </a:rPr>
              <a:t>Finder</a:t>
            </a:r>
            <a:endParaRPr lang="hu-HU" dirty="0"/>
          </a:p>
          <a:p>
            <a:r>
              <a:rPr lang="hu-HU" u="sng" dirty="0"/>
              <a:t>Folyóirat értékelő rendszerek</a:t>
            </a:r>
          </a:p>
          <a:p>
            <a:pPr lvl="1"/>
            <a:r>
              <a:rPr lang="hu-HU" dirty="0" err="1">
                <a:hlinkClick r:id="rId6"/>
              </a:rPr>
              <a:t>Scimago</a:t>
            </a:r>
            <a:r>
              <a:rPr lang="hu-HU" dirty="0"/>
              <a:t> Journal </a:t>
            </a:r>
            <a:r>
              <a:rPr lang="hu-HU" dirty="0" err="1"/>
              <a:t>Ranking</a:t>
            </a:r>
            <a:r>
              <a:rPr lang="hu-HU" dirty="0"/>
              <a:t> (SJR), pl. </a:t>
            </a:r>
            <a:r>
              <a:rPr lang="hu-HU" dirty="0">
                <a:hlinkClick r:id="rId7"/>
              </a:rPr>
              <a:t>Filozófia </a:t>
            </a:r>
            <a:r>
              <a:rPr lang="hu-HU" dirty="0" err="1">
                <a:hlinkClick r:id="rId7"/>
              </a:rPr>
              <a:t>Szl</a:t>
            </a:r>
            <a:r>
              <a:rPr lang="hu-HU" dirty="0"/>
              <a:t>.</a:t>
            </a:r>
          </a:p>
          <a:p>
            <a:pPr lvl="1"/>
            <a:r>
              <a:rPr lang="hu-HU" dirty="0">
                <a:hlinkClick r:id="rId8"/>
              </a:rPr>
              <a:t>MTMT</a:t>
            </a:r>
            <a:r>
              <a:rPr lang="hu-HU" dirty="0"/>
              <a:t>, pl. Magyar Filozófiai </a:t>
            </a:r>
            <a:r>
              <a:rPr lang="hu-HU" dirty="0">
                <a:hlinkClick r:id="rId9"/>
              </a:rPr>
              <a:t>Szemle</a:t>
            </a:r>
            <a:endParaRPr lang="hu-HU" dirty="0"/>
          </a:p>
          <a:p>
            <a:pPr lvl="1"/>
            <a:r>
              <a:rPr lang="hu-HU" dirty="0"/>
              <a:t>Lektorált folyóiratok!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8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710" y="1890569"/>
            <a:ext cx="23241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188" y="1871519"/>
            <a:ext cx="22574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10" y="3105265"/>
            <a:ext cx="27336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10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1574" y="224444"/>
            <a:ext cx="10515600" cy="900979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2. Hol publikáljunk?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5013181"/>
          </a:xfrm>
        </p:spPr>
        <p:txBody>
          <a:bodyPr>
            <a:normAutofit/>
          </a:bodyPr>
          <a:lstStyle/>
          <a:p>
            <a:r>
              <a:rPr lang="hu-HU" b="1" dirty="0" err="1">
                <a:solidFill>
                  <a:srgbClr val="FF0000"/>
                </a:solidFill>
              </a:rPr>
              <a:t>Predátor</a:t>
            </a:r>
            <a:r>
              <a:rPr lang="hu-HU" b="1" dirty="0">
                <a:solidFill>
                  <a:srgbClr val="FF0000"/>
                </a:solidFill>
              </a:rPr>
              <a:t> folyóiratok!</a:t>
            </a:r>
          </a:p>
          <a:p>
            <a:pPr lvl="1"/>
            <a:r>
              <a:rPr lang="hu-HU" dirty="0"/>
              <a:t>Az úgynevezett </a:t>
            </a:r>
            <a:r>
              <a:rPr lang="hu-HU" dirty="0" err="1"/>
              <a:t>predátor</a:t>
            </a:r>
            <a:r>
              <a:rPr lang="hu-HU" dirty="0"/>
              <a:t> folyóiratok (magyarul parazita folyóiratok), látszólag komoly tudományos folyóiratnak tüntetik fel magukat, de tudományos minőséget nem biztosítanak. A meghívott szerzők cikkeit nem válogatják meg, nem végeztetnek szakmai bírálatot. Minden esetben a közlési díjak beszedését tartják szem előtt, aki kifizeti az </a:t>
            </a:r>
            <a:r>
              <a:rPr lang="hu-HU" dirty="0" err="1"/>
              <a:t>APC-t</a:t>
            </a:r>
            <a:r>
              <a:rPr lang="hu-HU" dirty="0"/>
              <a:t>, annak a cikke megjelenik.</a:t>
            </a:r>
          </a:p>
          <a:p>
            <a:r>
              <a:rPr lang="hu-HU" dirty="0"/>
              <a:t>MTMT: </a:t>
            </a:r>
            <a:r>
              <a:rPr lang="hu-HU" dirty="0">
                <a:hlinkClick r:id="rId2"/>
              </a:rPr>
              <a:t>Útmutató az MTMT összefoglaló és szakterületi táblázatokhoz</a:t>
            </a:r>
            <a:endParaRPr lang="hu-HU" dirty="0"/>
          </a:p>
          <a:p>
            <a:pPr lvl="1"/>
            <a:r>
              <a:rPr lang="hu-HU" i="1" dirty="0"/>
              <a:t>„2024. január 1-től az MTMT összefoglaló táblázatban a "Kifogásolható gyakorlatot </a:t>
            </a:r>
            <a:r>
              <a:rPr lang="hu-HU" i="1" dirty="0" err="1"/>
              <a:t>folytatófolyóiratok</a:t>
            </a:r>
            <a:r>
              <a:rPr lang="hu-HU" i="1" dirty="0"/>
              <a:t>"</a:t>
            </a:r>
            <a:r>
              <a:rPr lang="hu-HU" i="1" dirty="0" err="1"/>
              <a:t>-ban</a:t>
            </a:r>
            <a:r>
              <a:rPr lang="hu-HU" i="1" dirty="0"/>
              <a:t> 2024-ben megjelent cikkek nem számolhatók el tudományos cikként, ezek a"További közlemények" sorba kerülnek.”</a:t>
            </a:r>
            <a:endParaRPr lang="hu-HU" dirty="0"/>
          </a:p>
          <a:p>
            <a:r>
              <a:rPr lang="hu-HU" dirty="0"/>
              <a:t>Kifogásolható gyakorlatot folytató folyóiratok listája, </a:t>
            </a:r>
            <a:br>
              <a:rPr lang="hu-HU" dirty="0"/>
            </a:br>
            <a:r>
              <a:rPr lang="hu-HU" dirty="0"/>
              <a:t>az ún. </a:t>
            </a:r>
            <a:r>
              <a:rPr lang="hu-HU" b="1" dirty="0">
                <a:hlinkClick r:id="rId3"/>
              </a:rPr>
              <a:t>Norvég lista 2025</a:t>
            </a:r>
            <a:endParaRPr lang="hu-HU" b="1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Kompetencia-nap, 2025. 10. 15.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PPKE BTK Könyvtár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596D-86CE-43E6-B261-12D5ADEAD962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9832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4158</TotalTime>
  <Words>2054</Words>
  <Application>Microsoft Office PowerPoint</Application>
  <PresentationFormat>Szélesvásznú</PresentationFormat>
  <Paragraphs>242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PT Sans</vt:lpstr>
      <vt:lpstr>Office-téma</vt:lpstr>
      <vt:lpstr>PowerPoint-bemutató</vt:lpstr>
      <vt:lpstr>Kutatástámogatási szolgáltatások, lehetőségek a BTK-n  2025.10.15. https://btk.ppke.hu/konyvtar </vt:lpstr>
      <vt:lpstr>Miről is lesz szó?</vt:lpstr>
      <vt:lpstr>1. Hol keressünk szakirodalmat?</vt:lpstr>
      <vt:lpstr>1. Hol keressünk szakirodalmat?</vt:lpstr>
      <vt:lpstr>1. Hol keressünk szakirodalmat?</vt:lpstr>
      <vt:lpstr>1. Hol keressünk szakirodalmat?</vt:lpstr>
      <vt:lpstr>2. Hol publikáljunk?</vt:lpstr>
      <vt:lpstr>2. Hol publikáljunk?</vt:lpstr>
      <vt:lpstr>2. Hol, hogyan publikáljunk?</vt:lpstr>
      <vt:lpstr>2. Hol, hogyan publikáljunk?</vt:lpstr>
      <vt:lpstr>2. Hol, hogyan publikáljunk?</vt:lpstr>
      <vt:lpstr>2. Hol, hogyan publikáljunk?</vt:lpstr>
      <vt:lpstr>2. Hol, hogyan publikáljunk?</vt:lpstr>
      <vt:lpstr>3. Hogyan tartsam nyilván a publikációmat?</vt:lpstr>
      <vt:lpstr>3. Hogyan tartsam nyilván a publikációmat?</vt:lpstr>
      <vt:lpstr>3. Hogyan tartsam nyilván a publikációmat?</vt:lpstr>
      <vt:lpstr>4. Publikációk megőrzése, archiválása</vt:lpstr>
      <vt:lpstr>4. Publikációk megőrzése, archiválása</vt:lpstr>
      <vt:lpstr> Köszönöm a figyelmet!  Várom a további kérdéseket  konyvtar@btk.ppke.hu   https://btk.ppke.hu/konyvtar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Hargittay János</dc:creator>
  <cp:lastModifiedBy>Moldován István Péter</cp:lastModifiedBy>
  <cp:revision>349</cp:revision>
  <dcterms:created xsi:type="dcterms:W3CDTF">2021-10-19T13:34:56Z</dcterms:created>
  <dcterms:modified xsi:type="dcterms:W3CDTF">2025-10-15T08:09:13Z</dcterms:modified>
</cp:coreProperties>
</file>